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94" r:id="rId7"/>
    <p:sldId id="260" r:id="rId8"/>
    <p:sldId id="263" r:id="rId9"/>
    <p:sldId id="293" r:id="rId10"/>
    <p:sldId id="261" r:id="rId11"/>
    <p:sldId id="262" r:id="rId12"/>
    <p:sldId id="265" r:id="rId13"/>
    <p:sldId id="267" r:id="rId14"/>
    <p:sldId id="268" r:id="rId15"/>
    <p:sldId id="269" r:id="rId16"/>
    <p:sldId id="271" r:id="rId17"/>
    <p:sldId id="270" r:id="rId18"/>
    <p:sldId id="272" r:id="rId19"/>
    <p:sldId id="275" r:id="rId20"/>
    <p:sldId id="274" r:id="rId21"/>
    <p:sldId id="273" r:id="rId22"/>
    <p:sldId id="276" r:id="rId23"/>
    <p:sldId id="279" r:id="rId24"/>
    <p:sldId id="277" r:id="rId25"/>
    <p:sldId id="280" r:id="rId26"/>
    <p:sldId id="281" r:id="rId27"/>
    <p:sldId id="282" r:id="rId28"/>
    <p:sldId id="278" r:id="rId29"/>
    <p:sldId id="283" r:id="rId30"/>
    <p:sldId id="288" r:id="rId31"/>
    <p:sldId id="291" r:id="rId32"/>
    <p:sldId id="292" r:id="rId33"/>
    <p:sldId id="284" r:id="rId34"/>
    <p:sldId id="285" r:id="rId35"/>
    <p:sldId id="289" r:id="rId36"/>
    <p:sldId id="286" r:id="rId37"/>
    <p:sldId id="290" r:id="rId38"/>
    <p:sldId id="287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2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inkedin.com/in/leaannbradford" TargetMode="External"/><Relationship Id="rId3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HTML and CSS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Lea Ann Bradford for Girl Develop It San Diego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6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 Text Markup Language</a:t>
            </a:r>
          </a:p>
          <a:p>
            <a:r>
              <a:rPr lang="en-US" dirty="0"/>
              <a:t>Proposed and prototyped by Tim Berners-Lee in 1989</a:t>
            </a:r>
          </a:p>
          <a:p>
            <a:r>
              <a:rPr lang="en-US" dirty="0"/>
              <a:t>Formally adopted and began to see use in 1993</a:t>
            </a:r>
          </a:p>
          <a:p>
            <a:r>
              <a:rPr lang="en-US" dirty="0"/>
              <a:t>Written using a series of tags</a:t>
            </a:r>
          </a:p>
          <a:p>
            <a:r>
              <a:rPr lang="en-US" dirty="0"/>
              <a:t>Tags are </a:t>
            </a:r>
            <a:r>
              <a:rPr lang="en-US" dirty="0" smtClean="0"/>
              <a:t>parsed (analyzed) </a:t>
            </a:r>
            <a:r>
              <a:rPr lang="en-US" dirty="0"/>
              <a:t>by web browsers and the result is displayed visually to the user</a:t>
            </a:r>
          </a:p>
          <a:p>
            <a:r>
              <a:rPr lang="en-US" dirty="0"/>
              <a:t>HTML5.1 is the newest specification</a:t>
            </a:r>
          </a:p>
          <a:p>
            <a:r>
              <a:rPr lang="en-US" dirty="0"/>
              <a:t>All modern browsers support most features of </a:t>
            </a:r>
            <a:r>
              <a:rPr lang="en-US" dirty="0" smtClean="0"/>
              <a:t>HTML5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53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Cascading Style Sheets</a:t>
            </a:r>
          </a:p>
          <a:p>
            <a:r>
              <a:rPr lang="en-US" dirty="0" smtClean="0"/>
              <a:t>Describes the presentation of a web page</a:t>
            </a:r>
          </a:p>
          <a:p>
            <a:r>
              <a:rPr lang="en-US" dirty="0" smtClean="0"/>
              <a:t>Originally created to allow developers to separate HTML from the presentation</a:t>
            </a:r>
          </a:p>
          <a:p>
            <a:r>
              <a:rPr lang="en-US" dirty="0" smtClean="0"/>
              <a:t>Properties include ability to format text, backgrounds, lists, borders and layout of a page</a:t>
            </a:r>
          </a:p>
          <a:p>
            <a:r>
              <a:rPr lang="en-US" dirty="0" smtClean="0"/>
              <a:t>CSS can allow for the same markup to be presented in different styles for different rendering methods (responsive web design)</a:t>
            </a:r>
          </a:p>
          <a:p>
            <a:r>
              <a:rPr lang="en-US" dirty="0" smtClean="0"/>
              <a:t>CSS3 is the newest specification</a:t>
            </a:r>
          </a:p>
          <a:p>
            <a:r>
              <a:rPr lang="en-US" dirty="0" smtClean="0"/>
              <a:t>All modern browsers support most features of CSS3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2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at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browser </a:t>
            </a:r>
          </a:p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/>
              <a:t>“https</a:t>
            </a:r>
            <a:r>
              <a:rPr lang="en-US" dirty="0"/>
              <a:t>://</a:t>
            </a:r>
            <a:r>
              <a:rPr lang="en-US" dirty="0" err="1" smtClean="0"/>
              <a:t>www.girldevelopit.com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Right click on the page and choose “</a:t>
            </a:r>
            <a:r>
              <a:rPr lang="en-US" dirty="0"/>
              <a:t>V</a:t>
            </a:r>
            <a:r>
              <a:rPr lang="en-US" dirty="0" smtClean="0"/>
              <a:t>iew  Page Source” or “Show Page Source”</a:t>
            </a:r>
          </a:p>
          <a:p>
            <a:r>
              <a:rPr lang="en-US" dirty="0" smtClean="0"/>
              <a:t>Chrome click View =&gt; Developer =&gt; View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0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There are 2 main parts to HTML:</a:t>
            </a:r>
          </a:p>
          <a:p>
            <a:r>
              <a:rPr lang="en-US" dirty="0" err="1" smtClean="0"/>
              <a:t>Doctype</a:t>
            </a:r>
            <a:r>
              <a:rPr lang="en-US" dirty="0" smtClean="0"/>
              <a:t> Declaration</a:t>
            </a:r>
          </a:p>
          <a:p>
            <a:r>
              <a:rPr lang="en-US" dirty="0" smtClean="0"/>
              <a:t>Document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6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Doctype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6125" y="2222287"/>
            <a:ext cx="5185873" cy="3638763"/>
          </a:xfrm>
        </p:spPr>
        <p:txBody>
          <a:bodyPr/>
          <a:lstStyle/>
          <a:p>
            <a:r>
              <a:rPr lang="en-US" dirty="0" smtClean="0"/>
              <a:t>In HTML 5, we have a simplified </a:t>
            </a:r>
            <a:r>
              <a:rPr lang="en-US" dirty="0" err="1" smtClean="0"/>
              <a:t>doctype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&lt;! DOCTYPE html 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00" y="2222287"/>
            <a:ext cx="5194583" cy="3638764"/>
          </a:xfrm>
        </p:spPr>
        <p:txBody>
          <a:bodyPr/>
          <a:lstStyle/>
          <a:p>
            <a:r>
              <a:rPr lang="en-US" dirty="0" smtClean="0"/>
              <a:t>The declaration </a:t>
            </a:r>
            <a:r>
              <a:rPr lang="en-US" dirty="0"/>
              <a:t>is not an HTML tag</a:t>
            </a:r>
            <a:r>
              <a:rPr lang="en-US" dirty="0" smtClean="0"/>
              <a:t>;</a:t>
            </a:r>
          </a:p>
          <a:p>
            <a:r>
              <a:rPr lang="en-US" dirty="0" smtClean="0"/>
              <a:t> it </a:t>
            </a:r>
            <a:r>
              <a:rPr lang="en-US" dirty="0"/>
              <a:t>is an instruction to the web browser about what version of HTML the page is written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It is always the first thing on your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3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web page is considered a document tree because the markup is organized like the branches of a tree</a:t>
            </a:r>
          </a:p>
          <a:p>
            <a:r>
              <a:rPr lang="en-US" dirty="0" smtClean="0"/>
              <a:t>Notice the symmetry of the tree</a:t>
            </a:r>
          </a:p>
          <a:p>
            <a:r>
              <a:rPr lang="en-US" dirty="0" smtClean="0"/>
              <a:t>Tags have an opening and a closing</a:t>
            </a:r>
          </a:p>
          <a:p>
            <a:r>
              <a:rPr lang="en-US" dirty="0" smtClean="0"/>
              <a:t>Tags are nested and indented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&lt;!</a:t>
            </a:r>
            <a:r>
              <a:rPr lang="en-US" sz="1600" b="1" dirty="0" err="1" smtClean="0">
                <a:latin typeface="Courier New" charset="0"/>
                <a:ea typeface="Courier New" charset="0"/>
                <a:cs typeface="Courier New" charset="0"/>
              </a:rPr>
              <a:t>doctype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 html&gt;</a:t>
            </a:r>
            <a:b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&lt;head&gt;</a:t>
            </a:r>
          </a:p>
          <a:p>
            <a:pPr marL="800100" lvl="2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&lt;title&gt;This is my web page&lt;/title&gt;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&lt;/head&gt;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pPr marL="800100" lvl="2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&lt;h1&gt;This is my web page&lt;/h1&gt;</a:t>
            </a:r>
          </a:p>
          <a:p>
            <a:pPr marL="800100" lvl="2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&lt;p&gt;My page is a small page because it is just a sample&lt;/p&gt;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&lt;/body&gt;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&lt;/html&gt;</a:t>
            </a: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11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&lt;html&gt;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Immediately after the </a:t>
            </a:r>
            <a:r>
              <a:rPr lang="en-US" dirty="0" err="1" smtClean="0"/>
              <a:t>doctype</a:t>
            </a:r>
            <a:r>
              <a:rPr lang="en-US" dirty="0" smtClean="0"/>
              <a:t> comes the html tag</a:t>
            </a:r>
          </a:p>
          <a:p>
            <a:r>
              <a:rPr lang="en-US" dirty="0" smtClean="0"/>
              <a:t>Everything on the page is a descendent of the html tag</a:t>
            </a:r>
          </a:p>
          <a:p>
            <a:r>
              <a:rPr lang="en-US" dirty="0" smtClean="0"/>
              <a:t>There are two main parts of the html section: the head and the body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84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&lt;head&gt;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head tag contains the parts of the page that are not visible to the user with one exception</a:t>
            </a:r>
          </a:p>
          <a:p>
            <a:r>
              <a:rPr lang="en-US" dirty="0" smtClean="0"/>
              <a:t>The title appears in the tab on the browser</a:t>
            </a:r>
          </a:p>
          <a:p>
            <a:r>
              <a:rPr lang="en-US" dirty="0" smtClean="0"/>
              <a:t>The head tag contains meta data </a:t>
            </a:r>
            <a:r>
              <a:rPr lang="mr-IN" dirty="0" smtClean="0"/>
              <a:t>–</a:t>
            </a:r>
            <a:r>
              <a:rPr lang="en-US" dirty="0" smtClean="0"/>
              <a:t> the information that describes the document or associates it with scripts or stylesheets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&lt;head&gt;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&lt;title&gt;Welcome to My Page&lt;/title&gt;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&lt;/head&gt;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6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&lt;body&gt;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body tag will contain your page content</a:t>
            </a:r>
          </a:p>
          <a:p>
            <a:r>
              <a:rPr lang="en-US" dirty="0" smtClean="0"/>
              <a:t>If you want something to show in the browser, it belongs in the body tag</a:t>
            </a:r>
          </a:p>
          <a:p>
            <a:r>
              <a:rPr lang="en-US" dirty="0" smtClean="0"/>
              <a:t>What appears on your page depends on what you decide to place in the body tag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&lt;h1&gt;My page headline&lt;/h1&gt;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&lt;p&gt;This is my page content. Right now it doesn’t have a lot of information.&lt;/p&gt;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&lt;/body&gt;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76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Develop It!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create a folder on your desktop named “GDI”</a:t>
            </a:r>
          </a:p>
          <a:p>
            <a:r>
              <a:rPr lang="en-US" dirty="0" smtClean="0"/>
              <a:t>Open your text editor</a:t>
            </a:r>
          </a:p>
          <a:p>
            <a:r>
              <a:rPr lang="en-US" dirty="0" smtClean="0"/>
              <a:t>Create a new html document</a:t>
            </a:r>
          </a:p>
          <a:p>
            <a:r>
              <a:rPr lang="en-US" dirty="0" smtClean="0"/>
              <a:t>Add your </a:t>
            </a:r>
            <a:r>
              <a:rPr lang="en-US" dirty="0" err="1" smtClean="0"/>
              <a:t>doctype</a:t>
            </a:r>
            <a:r>
              <a:rPr lang="en-US" dirty="0" smtClean="0"/>
              <a:t> declaration</a:t>
            </a:r>
          </a:p>
          <a:p>
            <a:r>
              <a:rPr lang="en-US" dirty="0" smtClean="0"/>
              <a:t>Add html, head, and body tags</a:t>
            </a:r>
          </a:p>
          <a:p>
            <a:r>
              <a:rPr lang="en-US" dirty="0" smtClean="0"/>
              <a:t>Add a title to your head tag</a:t>
            </a:r>
          </a:p>
          <a:p>
            <a:r>
              <a:rPr lang="en-US" dirty="0" smtClean="0"/>
              <a:t>Don’t worry about the content yet, we’ll add that in a bit</a:t>
            </a:r>
          </a:p>
          <a:p>
            <a:r>
              <a:rPr lang="en-US" dirty="0" smtClean="0"/>
              <a:t>Save your file in your folder with an .html extension, like </a:t>
            </a:r>
            <a:r>
              <a:rPr lang="en-US" b="1" i="1" dirty="0" err="1" smtClean="0"/>
              <a:t>panda.html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22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Girl Develop It is here to provide affordable and accessible programs to learn software through mentorship and hands-on instruction.</a:t>
            </a:r>
          </a:p>
          <a:p>
            <a:pPr marL="0" indent="0">
              <a:buNone/>
            </a:pPr>
            <a:r>
              <a:rPr lang="en-US" dirty="0" smtClean="0"/>
              <a:t>Some “rules”</a:t>
            </a:r>
          </a:p>
          <a:p>
            <a:r>
              <a:rPr lang="en-US" dirty="0" smtClean="0"/>
              <a:t>We are here for you</a:t>
            </a:r>
          </a:p>
          <a:p>
            <a:r>
              <a:rPr lang="en-US" dirty="0" smtClean="0"/>
              <a:t>Every question is important</a:t>
            </a:r>
          </a:p>
          <a:p>
            <a:r>
              <a:rPr lang="en-US" dirty="0" smtClean="0"/>
              <a:t>Help each other</a:t>
            </a:r>
          </a:p>
          <a:p>
            <a:r>
              <a:rPr lang="en-US" dirty="0" smtClean="0"/>
              <a:t>Have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09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tag consists of an opening tag and a closing tag</a:t>
            </a:r>
          </a:p>
          <a:p>
            <a:r>
              <a:rPr lang="en-US" dirty="0" smtClean="0"/>
              <a:t>Tags are enclosed in angle brackets</a:t>
            </a:r>
          </a:p>
          <a:p>
            <a:r>
              <a:rPr lang="en-US" dirty="0" smtClean="0"/>
              <a:t>Closing tags match opening tags and begin with a forward slash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950" y="2222500"/>
            <a:ext cx="3638550" cy="3638550"/>
          </a:xfrm>
        </p:spPr>
      </p:pic>
    </p:spTree>
    <p:extLst>
      <p:ext uri="{BB962C8B-B14F-4D97-AF65-F5344CB8AC3E}">
        <p14:creationId xmlns:p14="http://schemas.microsoft.com/office/powerpoint/2010/main" val="134894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Element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element is an individual component of HTML</a:t>
            </a:r>
          </a:p>
          <a:p>
            <a:r>
              <a:rPr lang="en-US" dirty="0" smtClean="0"/>
              <a:t>Some examples are paragraph, heading, table, list, link, image</a:t>
            </a:r>
          </a:p>
          <a:p>
            <a:r>
              <a:rPr lang="en-US" dirty="0" smtClean="0"/>
              <a:t>An element consists of an opening tag, closing tag, and the content inside.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tagname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&gt;Content inside&lt;/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tagname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 algn="ctr">
              <a:buNone/>
            </a:pP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&lt;p&gt;This is a paragraph&lt;/p&gt;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78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elements are container elements, which means the need a opening and closing tag</a:t>
            </a:r>
          </a:p>
          <a:p>
            <a:r>
              <a:rPr lang="en-US" dirty="0" smtClean="0"/>
              <a:t>Some elements are stand alone elements, which means they are self-closing and do not have content inside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&lt;p&gt;A paragraph tag is a container element and has content inside&lt;/p&gt;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hr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/&gt; 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=“my-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image.jpg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 /&gt;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85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html tags sometimes need additional information</a:t>
            </a:r>
          </a:p>
          <a:p>
            <a:r>
              <a:rPr lang="en-US" dirty="0" smtClean="0"/>
              <a:t>This information is provided in the form of attributes</a:t>
            </a:r>
          </a:p>
          <a:p>
            <a:r>
              <a:rPr lang="en-US" dirty="0" smtClean="0"/>
              <a:t>Attributes live inside the &lt;angle brackets&gt;</a:t>
            </a:r>
          </a:p>
          <a:p>
            <a:r>
              <a:rPr lang="en-US" dirty="0" smtClean="0"/>
              <a:t>Values are assigned to a given attribute</a:t>
            </a:r>
          </a:p>
          <a:p>
            <a:r>
              <a:rPr lang="en-US" dirty="0" smtClean="0"/>
              <a:t>Values are placed inside “quote marks”</a:t>
            </a:r>
          </a:p>
          <a:p>
            <a:r>
              <a:rPr lang="en-US" dirty="0" smtClean="0"/>
              <a:t>Some attributes are class, id, style, source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585" y="2841469"/>
            <a:ext cx="5371520" cy="240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11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HTML elements ”nest” inside one another</a:t>
            </a:r>
          </a:p>
          <a:p>
            <a:r>
              <a:rPr lang="en-US" dirty="0" smtClean="0"/>
              <a:t>Your web page content is inside your &lt;body&gt; tags, or ”nested”</a:t>
            </a:r>
          </a:p>
          <a:p>
            <a:r>
              <a:rPr lang="en-US" dirty="0" smtClean="0"/>
              <a:t>Elements that open first will close last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&lt;p&gt;This is my content. My paragraph is ”nested inside the body tag&lt;/p&gt;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&lt;p&gt;The body tag opens first and closes last&lt;/p&gt;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&lt;p&gt;Nested elements are indented from their parent elements&lt;/p&gt;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&lt;/body&gt;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23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Some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Heading Tags</a:t>
            </a:r>
          </a:p>
          <a:p>
            <a:r>
              <a:rPr lang="en-US" dirty="0" smtClean="0"/>
              <a:t>You should only have one h1 tag on your page</a:t>
            </a:r>
          </a:p>
          <a:p>
            <a:r>
              <a:rPr lang="en-US" dirty="0" smtClean="0"/>
              <a:t>The h1 tag should contain the most important content on your page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6" y="2222287"/>
            <a:ext cx="2450148" cy="3638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&lt;h1&gt;Heading 1&lt;/h1&gt;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&lt;h2&gt;Heading 2&lt;/h2&gt;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&lt;h3&gt;Heading 3&lt;/h3&gt;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&lt;h4&gt;Heading 4&lt;/h4&gt;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&lt;h5&gt;Heading 5&lt;/h5&gt;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&lt;h6&gt;Heading 6&lt;/h6&gt;</a:t>
            </a: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298" y="2558562"/>
            <a:ext cx="2044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46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Some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3528205" cy="3638763"/>
          </a:xfrm>
        </p:spPr>
        <p:txBody>
          <a:bodyPr/>
          <a:lstStyle/>
          <a:p>
            <a:r>
              <a:rPr lang="en-US" dirty="0" smtClean="0"/>
              <a:t>Paragraph tags contain paragraphs of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6917" y="2394717"/>
            <a:ext cx="4290645" cy="363876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&lt;p&gt;This is paragraph one&lt;/p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p&gt;This is paragraph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two&lt;/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p&gt;</a:t>
            </a:r>
          </a:p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&lt;p&gt;This is paragraph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three&lt;/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p&gt;</a:t>
            </a:r>
          </a:p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&lt;p&gt;This is paragraph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four&lt;/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p&gt;</a:t>
            </a:r>
          </a:p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&lt;p&gt;This is paragraph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five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&lt;/p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965" y="3094892"/>
            <a:ext cx="2017033" cy="223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2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Some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1983953"/>
          </a:xfrm>
        </p:spPr>
        <p:txBody>
          <a:bodyPr/>
          <a:lstStyle/>
          <a:p>
            <a:r>
              <a:rPr lang="en-US" dirty="0" smtClean="0"/>
              <a:t>Formatting tags can add some basic formatting to your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2659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&lt;p&gt;The is a paragraph of text. I would like 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 to have these words emphasized&lt;/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 because I think they are important.&lt;/p&gt; 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&lt;p&gt;If I want &lt;strong&gt;some text to appear bold&lt;/strong&gt;, I will add a strong tag.&lt;/p&gt;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49" y="5010889"/>
            <a:ext cx="89027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27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Code comments are an important way for you to remind yourself what your intent was when writing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&lt;!-- this is what a a code comment in html looks like --&gt;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4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Develop It!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back to our page and add some content</a:t>
            </a:r>
          </a:p>
          <a:p>
            <a:r>
              <a:rPr lang="en-US" dirty="0" smtClean="0"/>
              <a:t>Add some header tags</a:t>
            </a:r>
          </a:p>
          <a:p>
            <a:r>
              <a:rPr lang="en-US" dirty="0" smtClean="0"/>
              <a:t>Add some paragraphs</a:t>
            </a:r>
          </a:p>
          <a:p>
            <a:r>
              <a:rPr lang="en-US" dirty="0" smtClean="0"/>
              <a:t>Add some formatting tags</a:t>
            </a:r>
          </a:p>
          <a:p>
            <a:r>
              <a:rPr lang="en-US" dirty="0" smtClean="0"/>
              <a:t>Add at least one code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2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Lea Ann Bradford</a:t>
            </a:r>
          </a:p>
          <a:p>
            <a:r>
              <a:rPr lang="en-US" dirty="0"/>
              <a:t>Software Developer @ Notch8</a:t>
            </a:r>
          </a:p>
          <a:p>
            <a:r>
              <a:rPr lang="en-US" dirty="0" smtClean="0"/>
              <a:t>Former student of GDI front end series</a:t>
            </a:r>
            <a:endParaRPr lang="en-US" dirty="0"/>
          </a:p>
          <a:p>
            <a:r>
              <a:rPr lang="en-US" dirty="0"/>
              <a:t>Website: </a:t>
            </a:r>
            <a:r>
              <a:rPr lang="en-US" dirty="0" err="1"/>
              <a:t>leaannbradford.com</a:t>
            </a:r>
            <a:endParaRPr lang="en-US" dirty="0"/>
          </a:p>
          <a:p>
            <a:r>
              <a:rPr lang="en-US" dirty="0"/>
              <a:t>Twitter: @</a:t>
            </a:r>
            <a:r>
              <a:rPr lang="en-US" dirty="0" err="1"/>
              <a:t>LeaABradford</a:t>
            </a:r>
            <a:endParaRPr lang="en-US" dirty="0"/>
          </a:p>
          <a:p>
            <a:r>
              <a:rPr lang="en-US" dirty="0"/>
              <a:t>LinkedIn: </a:t>
            </a:r>
            <a:r>
              <a:rPr lang="en-US" u="sng" dirty="0">
                <a:hlinkClick r:id="rId2"/>
              </a:rPr>
              <a:t>linkedin.com/in/leaannbradford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257" y="2222500"/>
            <a:ext cx="3129935" cy="3638550"/>
          </a:xfrm>
        </p:spPr>
      </p:pic>
    </p:spTree>
    <p:extLst>
      <p:ext uri="{BB962C8B-B14F-4D97-AF65-F5344CB8AC3E}">
        <p14:creationId xmlns:p14="http://schemas.microsoft.com/office/powerpoint/2010/main" val="992738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5185873" cy="2743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Ordered Lists (numbered):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ol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&lt;li&gt;First one&lt;/li&gt;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&lt;li&gt;Second one&lt;/li&gt;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ol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274360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Unordered Lists (bullets):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&lt;li&gt;list item&lt;/li&gt;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&lt;li&gt;another list item&lt;/li&gt;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84" y="4965896"/>
            <a:ext cx="170180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06" y="4965896"/>
            <a:ext cx="15621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62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About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5185873" cy="2687338"/>
          </a:xfrm>
        </p:spPr>
        <p:txBody>
          <a:bodyPr/>
          <a:lstStyle/>
          <a:p>
            <a:r>
              <a:rPr lang="en-US" dirty="0" smtClean="0"/>
              <a:t>Tables are a way to represent complex information in a grid format</a:t>
            </a:r>
          </a:p>
          <a:p>
            <a:r>
              <a:rPr lang="en-US" dirty="0" smtClean="0"/>
              <a:t>Tables are made up of rows and columns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&lt;table&gt;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th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&gt;Column 1 Header&lt;/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th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th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&gt;Column 2 Header&lt;/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th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&lt;td&gt;column 1 data&lt;/td&gt;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&lt;td&gt;column 2 data&lt;/td&gt;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tr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&lt;/table&gt;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48" y="5073650"/>
            <a:ext cx="34036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17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Develop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a list to your web page</a:t>
            </a:r>
          </a:p>
          <a:p>
            <a:r>
              <a:rPr lang="en-US" dirty="0" smtClean="0"/>
              <a:t>Let’s add a table to your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30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are the heart of the web</a:t>
            </a:r>
          </a:p>
          <a:p>
            <a:r>
              <a:rPr lang="en-US" dirty="0" smtClean="0"/>
              <a:t>Links connect your pages together</a:t>
            </a:r>
          </a:p>
          <a:p>
            <a:r>
              <a:rPr lang="en-US" dirty="0" smtClean="0"/>
              <a:t>Links connect your page to the rest of the web</a:t>
            </a:r>
          </a:p>
          <a:p>
            <a:r>
              <a:rPr lang="en-US" dirty="0"/>
              <a:t>A link tag must have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Links can be placed around text or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8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&lt;a&gt; Tag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10563286" cy="2293442"/>
          </a:xfrm>
        </p:spPr>
        <p:txBody>
          <a:bodyPr/>
          <a:lstStyle/>
          <a:p>
            <a:r>
              <a:rPr lang="en-US" dirty="0" smtClean="0"/>
              <a:t>Links have at least two components</a:t>
            </a:r>
          </a:p>
          <a:p>
            <a:r>
              <a:rPr lang="en-US" dirty="0" smtClean="0"/>
              <a:t>Tag &lt;a&gt;&lt;/a&gt;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ref</a:t>
            </a:r>
            <a:r>
              <a:rPr lang="en-US" dirty="0" smtClean="0"/>
              <a:t> attribute: “http://</a:t>
            </a:r>
            <a:r>
              <a:rPr lang="en-US" dirty="0" err="1" smtClean="0"/>
              <a:t>www.girldevelopit.com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If you want your link to open in a new tab, you can add the target attribute with the value of “_blank”</a:t>
            </a:r>
          </a:p>
          <a:p>
            <a:r>
              <a:rPr lang="en-US" dirty="0" smtClean="0"/>
              <a:t>You can link to a specific section on a page by adding an ID attribute, and linking to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8713" y="4515729"/>
            <a:ext cx="10563286" cy="1345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&lt;a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href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=“https://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www.girldevelopit.com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 target=“_blank”&gt;Visit the Girl Develop It website&lt;/a&gt;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&lt;a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href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=“#main-heading”&gt;My Main Heading&lt;/a&gt;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37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&lt;a&gt;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10563286" cy="2420050"/>
          </a:xfrm>
        </p:spPr>
        <p:txBody>
          <a:bodyPr/>
          <a:lstStyle/>
          <a:p>
            <a:r>
              <a:rPr lang="en-US" dirty="0" smtClean="0"/>
              <a:t>Links can also have attributes that tell the link to launch an email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9" y="4642338"/>
            <a:ext cx="10571999" cy="1218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&lt;a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href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mailto:hello@leaannbradford.com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”&gt;Email Me!&lt;/a&gt;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07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I</a:t>
            </a:r>
            <a:r>
              <a:rPr lang="en-US" dirty="0" smtClean="0"/>
              <a:t>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10563286" cy="204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Images are self closing and have three components:</a:t>
            </a:r>
          </a:p>
          <a:p>
            <a:r>
              <a:rPr lang="en-US" dirty="0" smtClean="0"/>
              <a:t>Tag: &lt;</a:t>
            </a:r>
            <a:r>
              <a:rPr lang="en-US" dirty="0" err="1" smtClean="0"/>
              <a:t>img</a:t>
            </a:r>
            <a:r>
              <a:rPr lang="en-US" dirty="0"/>
              <a:t> </a:t>
            </a:r>
            <a:r>
              <a:rPr lang="en-US" dirty="0" smtClean="0"/>
              <a:t>/&gt;</a:t>
            </a:r>
          </a:p>
          <a:p>
            <a:r>
              <a:rPr lang="en-US" dirty="0" err="1" smtClean="0"/>
              <a:t>Src</a:t>
            </a:r>
            <a:r>
              <a:rPr lang="en-US" dirty="0" smtClean="0"/>
              <a:t> attribute: ”https://</a:t>
            </a:r>
            <a:r>
              <a:rPr lang="en-US" dirty="0" err="1" smtClean="0"/>
              <a:t>assets.brandfolder.com</a:t>
            </a:r>
            <a:r>
              <a:rPr lang="en-US" dirty="0" smtClean="0"/>
              <a:t>/4btx26fz/original/circle-</a:t>
            </a:r>
            <a:r>
              <a:rPr lang="en-US" dirty="0" err="1" smtClean="0"/>
              <a:t>gdi</a:t>
            </a:r>
            <a:r>
              <a:rPr lang="en-US" dirty="0" smtClean="0"/>
              <a:t>-</a:t>
            </a:r>
            <a:r>
              <a:rPr lang="en-US" dirty="0" err="1" smtClean="0"/>
              <a:t>logo.png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Alt attribute: “Girl Develop It Logo”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01" y="4262511"/>
            <a:ext cx="10571998" cy="1598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=“https://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assets.brandfolder.com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/4btx26fz/original/circle-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gdi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logo.png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 alt=“Girl Develop It Logo” /&gt;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05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vs. Relative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Absolute Paths:</a:t>
            </a:r>
          </a:p>
          <a:p>
            <a:r>
              <a:rPr lang="en-US" dirty="0" smtClean="0"/>
              <a:t>Refer to a specific location of a file</a:t>
            </a:r>
          </a:p>
          <a:p>
            <a:r>
              <a:rPr lang="en-US" dirty="0" smtClean="0"/>
              <a:t>Typically used when pointing to a link that is not on your own domain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&lt;a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href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=“https://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www.google.com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”&gt;Visit Google&lt;/a&gt;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Relative Paths</a:t>
            </a:r>
          </a:p>
          <a:p>
            <a:r>
              <a:rPr lang="en-US" dirty="0" smtClean="0"/>
              <a:t>Change depending on the page a link is on</a:t>
            </a:r>
          </a:p>
          <a:p>
            <a:r>
              <a:rPr lang="en-US" dirty="0" smtClean="0"/>
              <a:t>Links in the same directory need no path information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myimage.png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” /&gt;</a:t>
            </a:r>
          </a:p>
          <a:p>
            <a:r>
              <a:rPr lang="en-US" dirty="0" smtClean="0"/>
              <a:t>Links in a another directory will need a path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=“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img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myimage.png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/&gt;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669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Develop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some links to your web page</a:t>
            </a:r>
          </a:p>
          <a:p>
            <a:pPr lvl="1"/>
            <a:r>
              <a:rPr lang="en-US" dirty="0" smtClean="0"/>
              <a:t>Add navigation at the top to link to each heading</a:t>
            </a:r>
          </a:p>
          <a:p>
            <a:pPr lvl="1"/>
            <a:r>
              <a:rPr lang="en-US" dirty="0" smtClean="0"/>
              <a:t>Add a link in your navigation to a panda cam</a:t>
            </a:r>
          </a:p>
          <a:p>
            <a:pPr lvl="1"/>
            <a:r>
              <a:rPr lang="en-US" dirty="0" smtClean="0"/>
              <a:t>Add a link to email for more information</a:t>
            </a:r>
          </a:p>
          <a:p>
            <a:r>
              <a:rPr lang="en-US" dirty="0" smtClean="0"/>
              <a:t>Let’s add some images to your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447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 us about yourself:</a:t>
            </a:r>
          </a:p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What do you hope to get out of this class?</a:t>
            </a:r>
          </a:p>
          <a:p>
            <a:r>
              <a:rPr lang="en-US" dirty="0" smtClean="0"/>
              <a:t>What is your favorite or dream vacation destination?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8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We Will Use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Web Browser:</a:t>
            </a:r>
          </a:p>
          <a:p>
            <a:r>
              <a:rPr lang="en-US" dirty="0" smtClean="0"/>
              <a:t>Chrome - preferred</a:t>
            </a:r>
          </a:p>
          <a:p>
            <a:r>
              <a:rPr lang="en-US" dirty="0" smtClean="0"/>
              <a:t>Safari</a:t>
            </a:r>
          </a:p>
          <a:p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Text </a:t>
            </a:r>
            <a:r>
              <a:rPr lang="en-US" sz="2400" b="1" dirty="0" smtClean="0"/>
              <a:t>Editor</a:t>
            </a:r>
          </a:p>
          <a:p>
            <a:r>
              <a:rPr lang="en-US" dirty="0"/>
              <a:t>Sublime </a:t>
            </a:r>
            <a:r>
              <a:rPr lang="en-US" dirty="0" smtClean="0"/>
              <a:t>Text - preferred</a:t>
            </a:r>
          </a:p>
          <a:p>
            <a:r>
              <a:rPr lang="en-US" dirty="0" smtClean="0"/>
              <a:t>Atom</a:t>
            </a:r>
          </a:p>
          <a:p>
            <a:r>
              <a:rPr lang="en-US" dirty="0" smtClean="0"/>
              <a:t>Notepad++</a:t>
            </a:r>
          </a:p>
        </p:txBody>
      </p:sp>
    </p:spTree>
    <p:extLst>
      <p:ext uri="{BB962C8B-B14F-4D97-AF65-F5344CB8AC3E}">
        <p14:creationId xmlns:p14="http://schemas.microsoft.com/office/powerpoint/2010/main" val="120218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Build?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Brand new to HTML/CSS: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We are going to make a page about pandas</a:t>
            </a:r>
            <a:r>
              <a:rPr lang="en-US" b="1" dirty="0" smtClean="0"/>
              <a:t>:</a:t>
            </a:r>
            <a:endParaRPr lang="en-US" b="1" dirty="0" smtClean="0"/>
          </a:p>
          <a:p>
            <a:r>
              <a:rPr lang="en-US" dirty="0" smtClean="0"/>
              <a:t>You will code along with me, but feel free to experiment (it’s the best way to learn!)</a:t>
            </a:r>
          </a:p>
          <a:p>
            <a:r>
              <a:rPr lang="en-US" dirty="0" smtClean="0"/>
              <a:t>Images, content</a:t>
            </a:r>
            <a:r>
              <a:rPr lang="en-US" dirty="0" smtClean="0"/>
              <a:t>, and s</a:t>
            </a:r>
            <a:r>
              <a:rPr lang="en-US" dirty="0" smtClean="0"/>
              <a:t>ome </a:t>
            </a:r>
            <a:r>
              <a:rPr lang="en-US" dirty="0" smtClean="0"/>
              <a:t>color </a:t>
            </a:r>
            <a:r>
              <a:rPr lang="en-US" dirty="0" smtClean="0"/>
              <a:t>ideas are already provided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be downloaded from: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www.leaannbradford.com</a:t>
            </a:r>
            <a:r>
              <a:rPr lang="en-US" dirty="0" smtClean="0"/>
              <a:t>/panda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Some HTML/CSS Experience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You can make a page of your choice:</a:t>
            </a:r>
            <a:endParaRPr lang="en-US" b="1" dirty="0"/>
          </a:p>
          <a:p>
            <a:r>
              <a:rPr lang="en-US" dirty="0" smtClean="0"/>
              <a:t>You can code along with me using your own ideas and assets</a:t>
            </a:r>
          </a:p>
          <a:p>
            <a:r>
              <a:rPr lang="en-US" dirty="0" smtClean="0"/>
              <a:t>Some ideas are:</a:t>
            </a:r>
          </a:p>
          <a:p>
            <a:pPr lvl="1"/>
            <a:r>
              <a:rPr lang="en-US" dirty="0" smtClean="0"/>
              <a:t>Your dream vacation spot</a:t>
            </a:r>
          </a:p>
          <a:p>
            <a:pPr lvl="1"/>
            <a:r>
              <a:rPr lang="en-US" dirty="0" smtClean="0"/>
              <a:t>A list of your favorite restaurants, bands/songs, or movies</a:t>
            </a:r>
          </a:p>
          <a:p>
            <a:pPr lvl="1"/>
            <a:r>
              <a:rPr lang="en-US" dirty="0" smtClean="0"/>
              <a:t>Cutest animal or list of favorite animals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0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</a:t>
            </a:r>
            <a:r>
              <a:rPr lang="en-US" dirty="0"/>
              <a:t>W</a:t>
            </a:r>
            <a:r>
              <a:rPr lang="en-US" dirty="0" smtClean="0"/>
              <a:t>eb </a:t>
            </a:r>
            <a:r>
              <a:rPr lang="en-US" dirty="0"/>
              <a:t>A</a:t>
            </a:r>
            <a:r>
              <a:rPr lang="en-US" dirty="0" smtClean="0"/>
              <a:t>rchitecture</a:t>
            </a:r>
            <a:endParaRPr lang="en-US" dirty="0"/>
          </a:p>
        </p:txBody>
      </p:sp>
      <p:pic>
        <p:nvPicPr>
          <p:cNvPr id="5" name="Picture 4" descr="http://openclipart.org/image/800px/svg_to_png/152311/internet-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991" y="3552779"/>
            <a:ext cx="1600200" cy="138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multithemes.com/examples/panelspro/files/browser-icons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54" y="4776915"/>
            <a:ext cx="1373832" cy="75999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7929900" y="3458705"/>
            <a:ext cx="1560513" cy="1492251"/>
            <a:chOff x="5800825" y="2233060"/>
            <a:chExt cx="1560094" cy="1492717"/>
          </a:xfrm>
        </p:grpSpPr>
        <p:pic>
          <p:nvPicPr>
            <p:cNvPr id="8" name="Picture 19" descr="My-Computer-icon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825" y="2233060"/>
              <a:ext cx="1186313" cy="1186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0" descr="My-Computer-icon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1726" y="2385460"/>
              <a:ext cx="1186313" cy="1186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1" descr="My-Computer-icon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4606" y="2539464"/>
              <a:ext cx="1186313" cy="1186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417028" y="2904707"/>
            <a:ext cx="2505075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+mn-lt"/>
              </a:rPr>
              <a:t>Web Server</a:t>
            </a:r>
            <a:br>
              <a:rPr lang="en-US" sz="1400" dirty="0">
                <a:latin typeface="+mn-lt"/>
              </a:rPr>
            </a:b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PHP, ASP, JSP, Ruby</a:t>
            </a:r>
            <a:endParaRPr lang="en-US" sz="14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92023" y="4050109"/>
            <a:ext cx="1371898" cy="36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+mn-lt"/>
              </a:rPr>
              <a:t>Internet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28063" y="4598346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23663" y="4598346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47463" y="3760146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1863" y="3760146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3551863" y="4726934"/>
            <a:ext cx="1640193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>
                <a:latin typeface="Museo Slab 500 (Body)"/>
              </a:rPr>
              <a:t>1. Visitor types </a:t>
            </a:r>
            <a:r>
              <a:rPr lang="en-US" sz="1000" dirty="0" smtClean="0">
                <a:latin typeface="Museo Slab 500 (Body)"/>
              </a:rPr>
              <a:t>the</a:t>
            </a:r>
            <a:r>
              <a:rPr lang="en-US" sz="1000" dirty="0">
                <a:latin typeface="Museo Slab 500 (Body)"/>
              </a:rPr>
              <a:t/>
            </a:r>
            <a:br>
              <a:rPr lang="en-US" sz="1000" dirty="0">
                <a:latin typeface="Museo Slab 500 (Body)"/>
              </a:rPr>
            </a:br>
            <a:r>
              <a:rPr lang="en-US" sz="1000" dirty="0">
                <a:latin typeface="Museo Slab 500 (Body)"/>
              </a:rPr>
              <a:t>URL into their browser</a:t>
            </a:r>
            <a:br>
              <a:rPr lang="en-US" sz="1000" dirty="0">
                <a:latin typeface="Museo Slab 500 (Body)"/>
              </a:rPr>
            </a:br>
            <a:r>
              <a:rPr lang="en-US" sz="1000" dirty="0">
                <a:latin typeface="Museo Slab 500 (Body)"/>
              </a:rPr>
              <a:t>in </a:t>
            </a:r>
            <a:r>
              <a:rPr lang="en-US" sz="1000" dirty="0" smtClean="0">
                <a:latin typeface="Museo Slab 500 (Body)"/>
              </a:rPr>
              <a:t>hopes </a:t>
            </a:r>
            <a:r>
              <a:rPr lang="en-US" sz="1000" dirty="0">
                <a:latin typeface="Museo Slab 500 (Body)"/>
              </a:rPr>
              <a:t>of seeing a page</a:t>
            </a: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6447463" y="4731696"/>
            <a:ext cx="137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>
                <a:latin typeface="Museo Slab 500 (Body)"/>
              </a:rPr>
              <a:t>2. Request is sent to</a:t>
            </a:r>
          </a:p>
          <a:p>
            <a:pPr eaLnBrk="1" hangingPunct="1"/>
            <a:r>
              <a:rPr lang="en-US" sz="1000" dirty="0">
                <a:latin typeface="Museo Slab 500 (Body)"/>
              </a:rPr>
              <a:t>server for processing</a:t>
            </a: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4142413" y="3236271"/>
            <a:ext cx="3505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>
                <a:latin typeface="Museo Slab 500 (Body)"/>
              </a:rPr>
              <a:t>3. Server responds by sending back the page requested</a:t>
            </a:r>
          </a:p>
        </p:txBody>
      </p:sp>
      <p:pic>
        <p:nvPicPr>
          <p:cNvPr id="20" name="Picture 2" descr="C:\Users\zak\Desktop\XenDesktop-Devic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69" y="3552707"/>
            <a:ext cx="2092771" cy="11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319615" y="2904707"/>
            <a:ext cx="2520280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+mn-lt"/>
              </a:rPr>
              <a:t>Visitor (Client</a:t>
            </a:r>
            <a:r>
              <a:rPr lang="en-US" sz="1600" dirty="0" smtClean="0">
                <a:latin typeface="+mn-lt"/>
              </a:rPr>
              <a:t>)</a:t>
            </a:r>
            <a:br>
              <a:rPr lang="en-US" sz="1600" dirty="0" smtClean="0">
                <a:latin typeface="+mn-lt"/>
              </a:rPr>
            </a:br>
            <a:r>
              <a:rPr lang="en-US" sz="1400" dirty="0">
                <a:solidFill>
                  <a:srgbClr val="C00000"/>
                </a:solidFill>
                <a:latin typeface="+mn-lt"/>
              </a:rPr>
              <a:t>HTML, CSS, JavaScript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01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three languages that make up the part of the web page that the client will see:</a:t>
            </a:r>
          </a:p>
          <a:p>
            <a:r>
              <a:rPr lang="en-US" dirty="0" smtClean="0"/>
              <a:t>HTML</a:t>
            </a:r>
          </a:p>
          <a:p>
            <a:r>
              <a:rPr lang="en-US" dirty="0" smtClean="0"/>
              <a:t>CSS </a:t>
            </a:r>
          </a:p>
          <a:p>
            <a:r>
              <a:rPr lang="en-US" dirty="0" smtClean="0"/>
              <a:t>JavaScript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8" y="2539840"/>
            <a:ext cx="3321210" cy="3321210"/>
          </a:xfrm>
        </p:spPr>
      </p:pic>
    </p:spTree>
    <p:extLst>
      <p:ext uri="{BB962C8B-B14F-4D97-AF65-F5344CB8AC3E}">
        <p14:creationId xmlns:p14="http://schemas.microsoft.com/office/powerpoint/2010/main" val="46553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Up a Web Page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= Structure</a:t>
            </a:r>
          </a:p>
          <a:p>
            <a:r>
              <a:rPr lang="en-US" dirty="0" smtClean="0"/>
              <a:t>CSS = Presentation</a:t>
            </a:r>
          </a:p>
          <a:p>
            <a:r>
              <a:rPr lang="en-US" dirty="0" smtClean="0"/>
              <a:t>Your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68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737</TotalTime>
  <Words>1884</Words>
  <Application>Microsoft Macintosh PowerPoint</Application>
  <PresentationFormat>Widescreen</PresentationFormat>
  <Paragraphs>265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Century Gothic</vt:lpstr>
      <vt:lpstr>Courier New</vt:lpstr>
      <vt:lpstr>Mangal</vt:lpstr>
      <vt:lpstr>Museo Slab 500 (Body)</vt:lpstr>
      <vt:lpstr>Wingdings 2</vt:lpstr>
      <vt:lpstr>Quotable</vt:lpstr>
      <vt:lpstr>Intro HTML and CSS part 1</vt:lpstr>
      <vt:lpstr>Welcome</vt:lpstr>
      <vt:lpstr>Introductions</vt:lpstr>
      <vt:lpstr>Introductions</vt:lpstr>
      <vt:lpstr>Tools We Will Use Today</vt:lpstr>
      <vt:lpstr>What Are We Going to Build?</vt:lpstr>
      <vt:lpstr>Let’s Review Web Architecture</vt:lpstr>
      <vt:lpstr>Web Languages</vt:lpstr>
      <vt:lpstr>What Makes Up a Web Page</vt:lpstr>
      <vt:lpstr>What is HTML?</vt:lpstr>
      <vt:lpstr>What is CSS?</vt:lpstr>
      <vt:lpstr>Let’s Take a Look at HTML</vt:lpstr>
      <vt:lpstr>Basic HTML Structure</vt:lpstr>
      <vt:lpstr>Doctype Declaration</vt:lpstr>
      <vt:lpstr>Document Tree</vt:lpstr>
      <vt:lpstr>The &lt;html&gt; Tag</vt:lpstr>
      <vt:lpstr>The &lt;head&gt; Tag</vt:lpstr>
      <vt:lpstr>The &lt;body&gt; Tag</vt:lpstr>
      <vt:lpstr>Let’s Develop It!</vt:lpstr>
      <vt:lpstr>Anatomy of a Tag</vt:lpstr>
      <vt:lpstr>Anatomy of an Element</vt:lpstr>
      <vt:lpstr>Anatomy of an Element</vt:lpstr>
      <vt:lpstr>Attributes and Values</vt:lpstr>
      <vt:lpstr>Nesting</vt:lpstr>
      <vt:lpstr>Let’s Talk About Some Tags</vt:lpstr>
      <vt:lpstr>Let’s Talk About Some Tags</vt:lpstr>
      <vt:lpstr>Let’s Talk About Some Tags</vt:lpstr>
      <vt:lpstr>Comments</vt:lpstr>
      <vt:lpstr>Let’s Develop It!</vt:lpstr>
      <vt:lpstr>Let’s Talk About Lists</vt:lpstr>
      <vt:lpstr>Lets Talk About Tables</vt:lpstr>
      <vt:lpstr>Let’s Develop It</vt:lpstr>
      <vt:lpstr>Let’s Talk About Links</vt:lpstr>
      <vt:lpstr>The &lt;a&gt; Tag</vt:lpstr>
      <vt:lpstr>The &lt;a&gt; Tag</vt:lpstr>
      <vt:lpstr>Let’s Talk About Images</vt:lpstr>
      <vt:lpstr>Absolute vs. Relative Paths</vt:lpstr>
      <vt:lpstr>Let’s Develop It</vt:lpstr>
      <vt:lpstr>Questions?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HTML and CSS</dc:title>
  <dc:creator>Lea Ann Bradford</dc:creator>
  <cp:lastModifiedBy>Lea Ann Bradford</cp:lastModifiedBy>
  <cp:revision>45</cp:revision>
  <dcterms:created xsi:type="dcterms:W3CDTF">2018-04-07T21:08:36Z</dcterms:created>
  <dcterms:modified xsi:type="dcterms:W3CDTF">2018-04-13T04:04:23Z</dcterms:modified>
</cp:coreProperties>
</file>