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0" r:id="rId1"/>
  </p:sldMasterIdLst>
  <p:notesMasterIdLst>
    <p:notesMasterId r:id="rId22"/>
  </p:notesMasterIdLst>
  <p:sldIdLst>
    <p:sldId id="256" r:id="rId2"/>
    <p:sldId id="277" r:id="rId3"/>
    <p:sldId id="276" r:id="rId4"/>
    <p:sldId id="278" r:id="rId5"/>
    <p:sldId id="260" r:id="rId6"/>
    <p:sldId id="280" r:id="rId7"/>
    <p:sldId id="282" r:id="rId8"/>
    <p:sldId id="291" r:id="rId9"/>
    <p:sldId id="295" r:id="rId10"/>
    <p:sldId id="294" r:id="rId11"/>
    <p:sldId id="293" r:id="rId12"/>
    <p:sldId id="289" r:id="rId13"/>
    <p:sldId id="290" r:id="rId14"/>
    <p:sldId id="292" r:id="rId15"/>
    <p:sldId id="283" r:id="rId16"/>
    <p:sldId id="284" r:id="rId17"/>
    <p:sldId id="285" r:id="rId18"/>
    <p:sldId id="286" r:id="rId19"/>
    <p:sldId id="287" r:id="rId20"/>
    <p:sldId id="288" r:id="rId2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27AA"/>
    <a:srgbClr val="408723"/>
    <a:srgbClr val="D15A08"/>
    <a:srgbClr val="A80649"/>
    <a:srgbClr val="925A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781"/>
    <p:restoredTop sz="82185"/>
  </p:normalViewPr>
  <p:slideViewPr>
    <p:cSldViewPr snapToGrid="0" snapToObjects="1">
      <p:cViewPr varScale="1">
        <p:scale>
          <a:sx n="169" d="100"/>
          <a:sy n="169" d="100"/>
        </p:scale>
        <p:origin x="50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
        <p:cNvGrpSpPr/>
        <p:nvPr/>
      </p:nvGrpSpPr>
      <p:grpSpPr>
        <a:xfrm>
          <a:off x="0" y="0"/>
          <a:ext cx="0" cy="0"/>
          <a:chOff x="0" y="0"/>
          <a:chExt cx="0" cy="0"/>
        </a:xfrm>
      </p:grpSpPr>
      <p:sp>
        <p:nvSpPr>
          <p:cNvPr id="22" name="Google Shape;22;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Good morning (please adjust greeting accordingly for your time zone)!</a:t>
            </a:r>
          </a:p>
          <a:p>
            <a:pPr marL="0" lvl="0" indent="0" algn="l" rtl="0">
              <a:spcBef>
                <a:spcPts val="0"/>
              </a:spcBef>
              <a:spcAft>
                <a:spcPts val="0"/>
              </a:spcAft>
              <a:buNone/>
            </a:pPr>
            <a:r>
              <a:rPr lang="en-US" dirty="0"/>
              <a:t>I'm Michael Klein, the Developer Lead in Northwestern University Libraries' Repository &amp; Digital Curation workgroup.</a:t>
            </a:r>
          </a:p>
          <a:p>
            <a:pPr marL="0" lvl="0" indent="0" algn="l" rtl="0">
              <a:spcBef>
                <a:spcPts val="0"/>
              </a:spcBef>
              <a:spcAft>
                <a:spcPts val="0"/>
              </a:spcAft>
              <a:buNone/>
            </a:pPr>
            <a:r>
              <a:rPr lang="en-US" dirty="0"/>
              <a:t>I'm here to talk about what's new and (hopefully) improved in the serverless-</a:t>
            </a:r>
            <a:r>
              <a:rPr lang="en-US" dirty="0" err="1"/>
              <a:t>iiif</a:t>
            </a:r>
            <a:r>
              <a:rPr lang="en-US" dirty="0"/>
              <a:t> project since this time last year.</a:t>
            </a:r>
            <a:endParaRPr dirty="0"/>
          </a:p>
        </p:txBody>
      </p:sp>
      <p:sp>
        <p:nvSpPr>
          <p:cNvPr id="23" name="Google Shape;23;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not, it sends the request to its Primary Origin. An Origin is simply a source that responds to path-based requests and returns data. It can be an S3 bucket, a REST API, or any other arbitrary HTTP resource.</a:t>
            </a:r>
          </a:p>
          <a:p>
            <a:r>
              <a:rPr lang="en-US" dirty="0"/>
              <a:t>In this case, the primary origin is a REST API that invokes the IIIF Lambda Function.</a:t>
            </a:r>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GB" sz="1200" b="0" i="0" u="none" strike="noStrike" cap="none" smtClean="0">
                <a:solidFill>
                  <a:schemeClr val="dk1"/>
                </a:solidFill>
                <a:latin typeface="Calibri"/>
                <a:ea typeface="Calibri"/>
                <a:cs typeface="Calibri"/>
                <a:sym typeface="Calibri"/>
              </a:rPr>
              <a:t>10</a:t>
            </a:fld>
            <a:endParaRPr lang="en-GB"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108754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Lambda Function loads the requested image from the Image bucket, and processes it in accordance with the crop, size, rotation, and format parameters in the request.</a:t>
            </a:r>
          </a:p>
          <a:p>
            <a:r>
              <a:rPr lang="en-US" dirty="0"/>
              <a:t>Here's where it starts to look like a bit of a shell game.</a:t>
            </a:r>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GB" sz="1200" b="0" i="0" u="none" strike="noStrike" cap="none" smtClean="0">
                <a:solidFill>
                  <a:schemeClr val="dk1"/>
                </a:solidFill>
                <a:latin typeface="Calibri"/>
                <a:ea typeface="Calibri"/>
                <a:cs typeface="Calibri"/>
                <a:sym typeface="Calibri"/>
              </a:rPr>
              <a:t>11</a:t>
            </a:fld>
            <a:endParaRPr lang="en-GB"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907871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resulting image is less than 6 megabytes in size, the function returns it to API Gateway, which returns it to CloudFront.</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GB" sz="1200" b="0" i="0" u="none" strike="noStrike" cap="none" smtClean="0">
                <a:solidFill>
                  <a:schemeClr val="dk1"/>
                </a:solidFill>
                <a:latin typeface="Calibri"/>
                <a:ea typeface="Calibri"/>
                <a:cs typeface="Calibri"/>
                <a:sym typeface="Calibri"/>
              </a:rPr>
              <a:t>12</a:t>
            </a:fld>
            <a:endParaRPr lang="en-GB"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4077876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resulting image is greater than 6 megabytes, it instead writes it to a specially configured S3 bucket, using the request path as the S3 object key. It then returns a 404 Not Found response to the API Gateway, which passes that along to CloudFront.</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GB" sz="1200" b="0" i="0" u="none" strike="noStrike" cap="none" smtClean="0">
                <a:solidFill>
                  <a:schemeClr val="dk1"/>
                </a:solidFill>
                <a:latin typeface="Calibri"/>
                <a:ea typeface="Calibri"/>
                <a:cs typeface="Calibri"/>
                <a:sym typeface="Calibri"/>
              </a:rPr>
              <a:t>13</a:t>
            </a:fld>
            <a:endParaRPr lang="en-GB"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51682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CloudFront responds to the error by sending the same request to its secondary origin – the failover bucket where we just wrote the correct response a split second earlier. </a:t>
            </a:r>
          </a:p>
          <a:p>
            <a:r>
              <a:rPr lang="en-US" dirty="0"/>
              <a:t>Since the response is stored using the request path…</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GB" sz="1200" b="0" i="0" u="none" strike="noStrike" cap="none" smtClean="0">
                <a:solidFill>
                  <a:schemeClr val="dk1"/>
                </a:solidFill>
                <a:latin typeface="Calibri"/>
                <a:ea typeface="Calibri"/>
                <a:cs typeface="Calibri"/>
                <a:sym typeface="Calibri"/>
              </a:rPr>
              <a:t>14</a:t>
            </a:fld>
            <a:endParaRPr lang="en-GB"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4949327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CloudFront finds it there and returns it to the viewer.</a:t>
            </a:r>
          </a:p>
          <a:p>
            <a:endParaRPr lang="en-US" dirty="0"/>
          </a:p>
          <a:p>
            <a:r>
              <a:rPr lang="en-US" dirty="0"/>
              <a:t>This pattern will actually work for any API Gateway resource backed by a Lambda function where a given request path always generates the same response.</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GB" sz="1200" b="0" i="0" u="none" strike="noStrike" cap="none" smtClean="0">
                <a:solidFill>
                  <a:schemeClr val="dk1"/>
                </a:solidFill>
                <a:latin typeface="Calibri"/>
                <a:ea typeface="Calibri"/>
                <a:cs typeface="Calibri"/>
                <a:sym typeface="Calibri"/>
              </a:rPr>
              <a:t>15</a:t>
            </a:fld>
            <a:endParaRPr lang="en-GB"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029440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we’re using CloudFront for large responses and caching, serverless-</a:t>
            </a:r>
            <a:r>
              <a:rPr lang="en-US" dirty="0" err="1"/>
              <a:t>iiif</a:t>
            </a:r>
            <a:r>
              <a:rPr lang="en-US" dirty="0"/>
              <a:t> now also supports linking viewer-request and viewer-response functions to its CloudFront distribution. These functions are distinct from the main IIIF function installed by the serverless application, and must be created and deployed before the serverless application is installed. The pros and cons of CloudFront Functions and </a:t>
            </a:r>
            <a:r>
              <a:rPr lang="en-US" dirty="0" err="1"/>
              <a:t>Lambda@Edge</a:t>
            </a:r>
            <a:r>
              <a:rPr lang="en-US" dirty="0"/>
              <a:t> Functions (and how to create them) is way beyond the scope of this talk, but I’m always happy to answer questions or provide pointers on Slack or via email.</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GB" sz="1200" b="0" i="0" u="none" strike="noStrike" cap="none" smtClean="0">
                <a:solidFill>
                  <a:schemeClr val="dk1"/>
                </a:solidFill>
                <a:latin typeface="Calibri"/>
                <a:ea typeface="Calibri"/>
                <a:cs typeface="Calibri"/>
                <a:sym typeface="Calibri"/>
              </a:rPr>
              <a:t>16</a:t>
            </a:fld>
            <a:endParaRPr lang="en-GB"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3251701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viewer-request function is invoked as soon as CloudFront receives a request. It’s invoked even if the requested URL points to something in the cache, since just because something’s in the cache doesn’t mean the requester is allowed to have it!</a:t>
            </a:r>
          </a:p>
          <a:p>
            <a:r>
              <a:rPr lang="en-US" dirty="0"/>
              <a:t>A viewer-request function can alter the request before it gets to the CloudFront origin – adding headers, changing the request path, or any number of things.</a:t>
            </a:r>
          </a:p>
          <a:p>
            <a:r>
              <a:rPr lang="en-US" dirty="0"/>
              <a:t>serverless-</a:t>
            </a:r>
            <a:r>
              <a:rPr lang="en-US" dirty="0" err="1"/>
              <a:t>iiif</a:t>
            </a:r>
            <a:r>
              <a:rPr lang="en-US" dirty="0"/>
              <a:t> leverages the ability to alter the request by looking for two custom headers – x-preflight-location and x-preflight-dimensions – that can be added by the viewer-request function to provide the S3 location of the image and/or the image’s full dimensions.</a:t>
            </a:r>
          </a:p>
          <a:p>
            <a:r>
              <a:rPr lang="en-US" dirty="0"/>
              <a:t>This means that it’s no longer necessary to fork and deploy your own version of the project in order to override the default resolvers. You can deploy the published app version straight from AWS Serverless Application Manager use a viewer-request function instead.</a:t>
            </a:r>
          </a:p>
          <a:p>
            <a:r>
              <a:rPr lang="en-US" dirty="0"/>
              <a:t>If either header is present, its value will be used. If not, the default resolver will be used for that value.</a:t>
            </a:r>
          </a:p>
          <a:p>
            <a:endParaRPr lang="en-US" dirty="0"/>
          </a:p>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The viewer-request function can also immediately return a response that is sent back to the requestor instead of forwarding the request to the origin. This can be used to redirect the request, or to return a 401 or 403 auth failure. For example, our viewer-request function uses an encrypted user token in the request headers along with item visibility information stored in Elasticsearch to determine whether access should be granted to the requested image.</a:t>
            </a:r>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GB" sz="1200" b="0" i="0" u="none" strike="noStrike" cap="none" smtClean="0">
                <a:solidFill>
                  <a:schemeClr val="dk1"/>
                </a:solidFill>
                <a:latin typeface="Calibri"/>
                <a:ea typeface="Calibri"/>
                <a:cs typeface="Calibri"/>
                <a:sym typeface="Calibri"/>
              </a:rPr>
              <a:t>17</a:t>
            </a:fld>
            <a:endParaRPr lang="en-GB"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4187966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viewer-response function is invoked just before CloudFront returns the response to the requestor. It can override any part of the response, for example to add Cross Origin Resource Sharing headers or make a late decision to redirect, but it does not receive a copy of the lambda-generated response body.</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GB" sz="1200" b="0" i="0" u="none" strike="noStrike" cap="none" smtClean="0">
                <a:solidFill>
                  <a:schemeClr val="dk1"/>
                </a:solidFill>
                <a:latin typeface="Calibri"/>
                <a:ea typeface="Calibri"/>
                <a:cs typeface="Calibri"/>
                <a:sym typeface="Calibri"/>
              </a:rPr>
              <a:t>18</a:t>
            </a:fld>
            <a:endParaRPr lang="en-GB"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6158895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two more CloudFront hooks, origin request and response, that are invoked on either side of the origin call instead of at the viewer request/response stage. The origin response is particularly useful when you want to alter the response such that CloudFront caches the altered version, but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GB" sz="1200" b="0" i="0" u="none" strike="noStrike" cap="none" smtClean="0">
                <a:solidFill>
                  <a:schemeClr val="dk1"/>
                </a:solidFill>
                <a:latin typeface="Calibri"/>
                <a:ea typeface="Calibri"/>
                <a:cs typeface="Calibri"/>
                <a:sym typeface="Calibri"/>
              </a:rPr>
              <a:t>19</a:t>
            </a:fld>
            <a:endParaRPr lang="en-GB"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79646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9c6587b7f1_0_1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This is the slide I ended on last year, showing some of the work that had yet to be completed – including deploying serverless-</a:t>
            </a:r>
            <a:r>
              <a:rPr lang="en-US" dirty="0" err="1"/>
              <a:t>iiif</a:t>
            </a:r>
            <a:r>
              <a:rPr lang="en-US" dirty="0"/>
              <a:t> here at Northwestern.</a:t>
            </a:r>
            <a:endParaRPr dirty="0"/>
          </a:p>
        </p:txBody>
      </p:sp>
      <p:sp>
        <p:nvSpPr>
          <p:cNvPr id="172" name="Google Shape;172;g9c6587b7f1_0_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996505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9c6587b7f1_0_1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I'm happy to report that we're 3-for-4.</a:t>
            </a:r>
          </a:p>
          <a:p>
            <a:pPr marL="0" lvl="0" indent="0" algn="l" rtl="0">
              <a:spcBef>
                <a:spcPts val="0"/>
              </a:spcBef>
              <a:spcAft>
                <a:spcPts val="0"/>
              </a:spcAft>
              <a:buNone/>
            </a:pPr>
            <a:r>
              <a:rPr lang="en-US" dirty="0"/>
              <a:t>We're now using serverless-</a:t>
            </a:r>
            <a:r>
              <a:rPr lang="en-US" dirty="0" err="1"/>
              <a:t>iiif</a:t>
            </a:r>
            <a:r>
              <a:rPr lang="en-US" dirty="0"/>
              <a:t> in our staging and production environments.</a:t>
            </a:r>
          </a:p>
          <a:p>
            <a:pPr marL="0" lvl="0" indent="0" algn="l" rtl="0">
              <a:spcBef>
                <a:spcPts val="0"/>
              </a:spcBef>
              <a:spcAft>
                <a:spcPts val="0"/>
              </a:spcAft>
              <a:buNone/>
            </a:pPr>
            <a:r>
              <a:rPr lang="en-US" dirty="0"/>
              <a:t>We have a workaround for the 6 MB API Gateway limit, which I'll address a few slides from now.</a:t>
            </a:r>
          </a:p>
          <a:p>
            <a:pPr marL="0" lvl="0" indent="0" algn="l" rtl="0">
              <a:spcBef>
                <a:spcPts val="0"/>
              </a:spcBef>
              <a:spcAft>
                <a:spcPts val="0"/>
              </a:spcAft>
              <a:buNone/>
            </a:pPr>
            <a:r>
              <a:rPr lang="en-US" dirty="0"/>
              <a:t>Authentication and Authorization are now supported through the use of a request hook, which I'll also describe a little later.</a:t>
            </a:r>
          </a:p>
          <a:p>
            <a:pPr marL="0" lvl="0" indent="0" algn="l" rtl="0">
              <a:spcBef>
                <a:spcPts val="0"/>
              </a:spcBef>
              <a:spcAft>
                <a:spcPts val="0"/>
              </a:spcAft>
              <a:buNone/>
            </a:pPr>
            <a:r>
              <a:rPr lang="en-US" dirty="0"/>
              <a:t>We're still using hardcoded tile sizes and scaling, but we'll get there eventually.</a:t>
            </a:r>
            <a:endParaRPr dirty="0"/>
          </a:p>
        </p:txBody>
      </p:sp>
      <p:sp>
        <p:nvSpPr>
          <p:cNvPr id="172" name="Google Shape;172;g9c6587b7f1_0_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54052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of the big changes this year is the transfer of ownership of the two core repositories from the </a:t>
            </a:r>
            <a:r>
              <a:rPr lang="en-US" dirty="0" err="1"/>
              <a:t>nulib</a:t>
            </a:r>
            <a:r>
              <a:rPr lang="en-US" dirty="0"/>
              <a:t> </a:t>
            </a:r>
            <a:r>
              <a:rPr lang="en-US" dirty="0" err="1"/>
              <a:t>github</a:t>
            </a:r>
            <a:r>
              <a:rPr lang="en-US" dirty="0"/>
              <a:t> organization to </a:t>
            </a:r>
            <a:r>
              <a:rPr lang="en-US" dirty="0" err="1"/>
              <a:t>samvera</a:t>
            </a:r>
            <a:r>
              <a:rPr lang="en-US" dirty="0"/>
              <a:t>-labs.</a:t>
            </a:r>
          </a:p>
          <a:p>
            <a:r>
              <a:rPr lang="en-US" dirty="0"/>
              <a:t>I first proposed the transfer in the #dev slack channel on June 1, and was met with a lot of enthusiasm.</a:t>
            </a:r>
          </a:p>
          <a:p>
            <a:r>
              <a:rPr lang="en-US" dirty="0"/>
              <a:t>I then spent three weeks trying to make sure we had Contributor License Agreements from all previous contributors and their institutions.</a:t>
            </a:r>
          </a:p>
          <a:p>
            <a:r>
              <a:rPr lang="en-US" dirty="0"/>
              <a:t>The hunt for CLAs led to a number of conversations involving </a:t>
            </a:r>
            <a:r>
              <a:rPr lang="en-US" dirty="0" err="1"/>
              <a:t>Samvera’s</a:t>
            </a:r>
            <a:r>
              <a:rPr lang="en-US" dirty="0"/>
              <a:t> CLA requirement and whether it represents an unnecessary barrier to entry for contributors who might be loathe to sign (and may not have an attorney to review what they’re signing). Other large open source projects &amp; communities seem to get by OK without CLAs, and I think it’s worth considering whether we can, too.</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GB" sz="1200" b="0" i="0" u="none" strike="noStrike" cap="none" smtClean="0">
                <a:solidFill>
                  <a:schemeClr val="dk1"/>
                </a:solidFill>
                <a:latin typeface="Calibri"/>
                <a:ea typeface="Calibri"/>
                <a:cs typeface="Calibri"/>
                <a:sym typeface="Calibri"/>
              </a:rPr>
              <a:t>4</a:t>
            </a:fld>
            <a:endParaRPr lang="en-GB"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76033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Google Shape;47;ga53b9348ff_1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 name="Google Shape;48;ga53b9348ff_1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Here's the architecture slide from last year's version of this presentation.</a:t>
            </a:r>
          </a:p>
          <a:p>
            <a:pPr marL="0" lvl="0" indent="0" algn="l" rtl="0">
              <a:spcBef>
                <a:spcPts val="0"/>
              </a:spcBef>
              <a:spcAft>
                <a:spcPts val="0"/>
              </a:spcAft>
              <a:buNone/>
            </a:pPr>
            <a:r>
              <a:rPr lang="en-US" dirty="0"/>
              <a:t>We've added a couple new components, so let's make some room.</a:t>
            </a:r>
            <a:endParaRPr dirty="0"/>
          </a:p>
        </p:txBody>
      </p:sp>
      <p:sp>
        <p:nvSpPr>
          <p:cNvPr id="49" name="Google Shape;49;ga53b9348ff_1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Google Shape;47;ga53b9348ff_1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 name="Google Shape;48;ga53b9348ff_1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9" name="Google Shape;49;ga53b9348ff_1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6</a:t>
            </a:fld>
            <a:endParaRPr/>
          </a:p>
        </p:txBody>
      </p:sp>
    </p:spTree>
    <p:extLst>
      <p:ext uri="{BB962C8B-B14F-4D97-AF65-F5344CB8AC3E}">
        <p14:creationId xmlns:p14="http://schemas.microsoft.com/office/powerpoint/2010/main" val="1673169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Google Shape;47;ga53b9348ff_1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 name="Google Shape;48;ga53b9348ff_1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We've now added support for a caching CloudFront distribution that sits in front of the REST API, and which also figures heavily in the workaround for the 6MB response limit. And with CloudFront, we gain the option of attaching pre- and post-processing functions to the whole operation.</a:t>
            </a:r>
            <a:endParaRPr dirty="0"/>
          </a:p>
        </p:txBody>
      </p:sp>
      <p:sp>
        <p:nvSpPr>
          <p:cNvPr id="49" name="Google Shape;49;ga53b9348ff_1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7</a:t>
            </a:fld>
            <a:endParaRPr/>
          </a:p>
        </p:txBody>
      </p:sp>
    </p:spTree>
    <p:extLst>
      <p:ext uri="{BB962C8B-B14F-4D97-AF65-F5344CB8AC3E}">
        <p14:creationId xmlns:p14="http://schemas.microsoft.com/office/powerpoint/2010/main" val="4284253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AWS API Gateway has one major limitation – neither the request nor the response payload can be greater than 6 megabytes. As a result, serverless-</a:t>
            </a:r>
            <a:r>
              <a:rPr lang="en-US" dirty="0" err="1"/>
              <a:t>iiif</a:t>
            </a:r>
            <a:r>
              <a:rPr lang="en-US" dirty="0"/>
              <a:t> had the same limitation, preventing us from returning some images at full resolution. But we managed to come up with a workaround that allows responses of any size without sacrificing speed or scalability. The solution lies in CloudFront's ability to fail over to a second origin if the primary origin returns an error.</a:t>
            </a:r>
          </a:p>
          <a:p>
            <a:endParaRPr lang="en-US" dirty="0"/>
          </a:p>
          <a:p>
            <a:r>
              <a:rPr lang="en-US" dirty="0"/>
              <a:t>It works like this:</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GB" sz="1200" b="0" i="0" u="none" strike="noStrike" cap="none" smtClean="0">
                <a:solidFill>
                  <a:schemeClr val="dk1"/>
                </a:solidFill>
                <a:latin typeface="Calibri"/>
                <a:ea typeface="Calibri"/>
                <a:cs typeface="Calibri"/>
                <a:sym typeface="Calibri"/>
              </a:rPr>
              <a:t>8</a:t>
            </a:fld>
            <a:endParaRPr lang="en-GB"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85602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CloudFront receives a request, it first checks to see if the object is already in the cache. If so, it returns it. So far so good.</a:t>
            </a:r>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GB" sz="1200" b="0" i="0" u="none" strike="noStrike" cap="none" smtClean="0">
                <a:solidFill>
                  <a:schemeClr val="dk1"/>
                </a:solidFill>
                <a:latin typeface="Calibri"/>
                <a:ea typeface="Calibri"/>
                <a:cs typeface="Calibri"/>
                <a:sym typeface="Calibri"/>
              </a:rPr>
              <a:t>9</a:t>
            </a:fld>
            <a:endParaRPr lang="en-GB"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416327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2"/>
        <p:cNvGrpSpPr/>
        <p:nvPr/>
      </p:nvGrpSpPr>
      <p:grpSpPr>
        <a:xfrm>
          <a:off x="0" y="0"/>
          <a:ext cx="0" cy="0"/>
          <a:chOff x="0" y="0"/>
          <a:chExt cx="0" cy="0"/>
        </a:xfrm>
      </p:grpSpPr>
      <p:sp>
        <p:nvSpPr>
          <p:cNvPr id="13" name="Google Shape;13;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 Master" type="obj">
  <p:cSld name="OBJECT">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993300"/>
              </a:buClr>
              <a:buSzPts val="4400"/>
              <a:buFont typeface="Calibri"/>
              <a:buNone/>
              <a:defRPr b="1">
                <a:solidFill>
                  <a:srgbClr val="99330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18" name="Google Shape;18;p3"/>
          <p:cNvPicPr preferRelativeResize="0"/>
          <p:nvPr/>
        </p:nvPicPr>
        <p:blipFill rotWithShape="1">
          <a:blip r:embed="rId2">
            <a:alphaModFix/>
          </a:blip>
          <a:srcRect/>
          <a:stretch/>
        </p:blipFill>
        <p:spPr>
          <a:xfrm>
            <a:off x="9506008" y="423991"/>
            <a:ext cx="1847792" cy="1042344"/>
          </a:xfrm>
          <a:prstGeom prst="rect">
            <a:avLst/>
          </a:prstGeom>
          <a:noFill/>
          <a:ln>
            <a:noFill/>
          </a:ln>
        </p:spPr>
      </p:pic>
      <p:sp>
        <p:nvSpPr>
          <p:cNvPr id="19" name="Google Shape;19;p3"/>
          <p:cNvSpPr txBox="1"/>
          <p:nvPr/>
        </p:nvSpPr>
        <p:spPr>
          <a:xfrm>
            <a:off x="838200" y="6415801"/>
            <a:ext cx="1952779" cy="24622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000" b="0" i="1" u="none" strike="noStrike" cap="none">
                <a:solidFill>
                  <a:schemeClr val="dk1"/>
                </a:solidFill>
                <a:latin typeface="Calibri"/>
                <a:ea typeface="Calibri"/>
                <a:cs typeface="Calibri"/>
                <a:sym typeface="Calibri"/>
              </a:rPr>
              <a:t>If you want to go far, go together!</a:t>
            </a:r>
            <a:endParaRPr/>
          </a:p>
        </p:txBody>
      </p:sp>
      <p:sp>
        <p:nvSpPr>
          <p:cNvPr id="20" name="Google Shape;20;p3"/>
          <p:cNvSpPr txBox="1"/>
          <p:nvPr/>
        </p:nvSpPr>
        <p:spPr>
          <a:xfrm>
            <a:off x="11186126" y="6415800"/>
            <a:ext cx="335348" cy="24622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GB" sz="1000">
                <a:solidFill>
                  <a:schemeClr val="dk1"/>
                </a:solidFill>
                <a:latin typeface="Calibri"/>
                <a:ea typeface="Calibri"/>
                <a:cs typeface="Calibri"/>
                <a:sym typeface="Calibri"/>
              </a:rPr>
              <a:t>‹#›</a:t>
            </a:fld>
            <a:endParaRPr sz="1000">
              <a:solidFill>
                <a:schemeClr val="dk1"/>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3.sv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7.png"/><Relationship Id="rId7" Type="http://schemas.openxmlformats.org/officeDocument/2006/relationships/image" Target="../media/image13.sv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7.png"/><Relationship Id="rId7" Type="http://schemas.openxmlformats.org/officeDocument/2006/relationships/image" Target="../media/image13.sv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7.png"/><Relationship Id="rId7"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5.png"/><Relationship Id="rId4" Type="http://schemas.openxmlformats.org/officeDocument/2006/relationships/image" Target="../media/image10.png"/><Relationship Id="rId9" Type="http://schemas.openxmlformats.org/officeDocument/2006/relationships/image" Target="../media/image14.png"/></Relationships>
</file>

<file path=ppt/slides/_rels/slide14.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7.png"/><Relationship Id="rId7"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5.png"/><Relationship Id="rId4" Type="http://schemas.openxmlformats.org/officeDocument/2006/relationships/image" Target="../media/image10.png"/><Relationship Id="rId9" Type="http://schemas.openxmlformats.org/officeDocument/2006/relationships/image" Target="../media/image14.png"/></Relationships>
</file>

<file path=ppt/slides/_rels/slide15.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7.png"/><Relationship Id="rId7"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5.png"/><Relationship Id="rId4" Type="http://schemas.openxmlformats.org/officeDocument/2006/relationships/image" Target="../media/image10.png"/><Relationship Id="rId9" Type="http://schemas.openxmlformats.org/officeDocument/2006/relationships/image" Target="../media/image14.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michael.klein@northwestern.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github.com/nulib/serverless-iiif/" TargetMode="External"/><Relationship Id="rId7"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www.npmjs.com/package/iiif-processor" TargetMode="External"/><Relationship Id="rId9"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github.com/nulib/serverless-iiif/" TargetMode="External"/><Relationship Id="rId7"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www.npmjs.com/package/iiif-processor" TargetMode="External"/><Relationship Id="rId9" Type="http://schemas.openxmlformats.org/officeDocument/2006/relationships/image" Target="../media/image6.png"/></Relationships>
</file>

<file path=ppt/slides/_rels/slide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github.com/nulib/serverless-iiif/" TargetMode="External"/><Relationship Id="rId7" Type="http://schemas.openxmlformats.org/officeDocument/2006/relationships/image" Target="../media/image4.png"/><Relationship Id="rId12" Type="http://schemas.openxmlformats.org/officeDocument/2006/relationships/image" Target="../media/image9.sv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3.png"/><Relationship Id="rId11" Type="http://schemas.openxmlformats.org/officeDocument/2006/relationships/image" Target="../media/image8.pn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hyperlink" Target="https://www.npmjs.com/package/iiif-processor" TargetMode="External"/><Relationship Id="rId9"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4"/>
        <p:cNvGrpSpPr/>
        <p:nvPr/>
      </p:nvGrpSpPr>
      <p:grpSpPr>
        <a:xfrm>
          <a:off x="0" y="0"/>
          <a:ext cx="0" cy="0"/>
          <a:chOff x="0" y="0"/>
          <a:chExt cx="0" cy="0"/>
        </a:xfrm>
      </p:grpSpPr>
      <p:pic>
        <p:nvPicPr>
          <p:cNvPr id="25" name="Google Shape;25;p4"/>
          <p:cNvPicPr preferRelativeResize="0"/>
          <p:nvPr/>
        </p:nvPicPr>
        <p:blipFill rotWithShape="1">
          <a:blip r:embed="rId3">
            <a:alphaModFix/>
          </a:blip>
          <a:srcRect/>
          <a:stretch/>
        </p:blipFill>
        <p:spPr>
          <a:xfrm>
            <a:off x="411095" y="525294"/>
            <a:ext cx="9951146" cy="5613467"/>
          </a:xfrm>
          <a:prstGeom prst="rect">
            <a:avLst/>
          </a:prstGeom>
          <a:noFill/>
          <a:ln>
            <a:noFill/>
          </a:ln>
        </p:spPr>
      </p:pic>
      <p:sp>
        <p:nvSpPr>
          <p:cNvPr id="26" name="Google Shape;26;p4"/>
          <p:cNvSpPr txBox="1">
            <a:spLocks noGrp="1"/>
          </p:cNvSpPr>
          <p:nvPr>
            <p:ph type="ctrTitle"/>
          </p:nvPr>
        </p:nvSpPr>
        <p:spPr>
          <a:xfrm>
            <a:off x="6096000" y="214325"/>
            <a:ext cx="5967900" cy="30432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4400"/>
              <a:buFont typeface="Calibri"/>
              <a:buNone/>
            </a:pPr>
            <a:r>
              <a:rPr lang="en-GB" sz="4400" b="1" dirty="0"/>
              <a:t>serverless-</a:t>
            </a:r>
            <a:r>
              <a:rPr lang="en-GB" sz="4400" b="1" dirty="0" err="1"/>
              <a:t>iiif</a:t>
            </a:r>
            <a:r>
              <a:rPr lang="en-GB" sz="4400" b="1" dirty="0"/>
              <a:t>:</a:t>
            </a:r>
            <a:br>
              <a:rPr lang="en-GB" sz="4400" b="1" dirty="0"/>
            </a:br>
            <a:r>
              <a:rPr lang="en-GB" sz="4400" b="1" dirty="0"/>
              <a:t>Putting the SAM</a:t>
            </a:r>
            <a:br>
              <a:rPr lang="en-GB" sz="4400" b="1" dirty="0"/>
            </a:br>
            <a:r>
              <a:rPr lang="en-GB" sz="4400" b="1" dirty="0"/>
              <a:t>in </a:t>
            </a:r>
            <a:r>
              <a:rPr lang="en-GB" sz="4400" b="1" dirty="0" err="1"/>
              <a:t>Samvera</a:t>
            </a:r>
            <a:endParaRPr sz="4400" b="1" dirty="0"/>
          </a:p>
          <a:p>
            <a:pPr lvl="0">
              <a:buSzPts val="4400"/>
            </a:pPr>
            <a:br>
              <a:rPr lang="en-GB" sz="2400" b="1" dirty="0"/>
            </a:br>
            <a:r>
              <a:rPr lang="en-GB" sz="2400" b="1" dirty="0" err="1"/>
              <a:t>Samvera</a:t>
            </a:r>
            <a:r>
              <a:rPr lang="en-GB" sz="2400" b="1" dirty="0"/>
              <a:t> Connect</a:t>
            </a:r>
            <a:br>
              <a:rPr lang="en-GB" sz="2400" b="1" dirty="0"/>
            </a:br>
            <a:r>
              <a:rPr lang="en-GB" sz="2400" b="1" dirty="0"/>
              <a:t>October 21, 2021</a:t>
            </a:r>
            <a:endParaRPr dirty="0"/>
          </a:p>
        </p:txBody>
      </p:sp>
      <p:sp>
        <p:nvSpPr>
          <p:cNvPr id="27" name="Google Shape;27;p4"/>
          <p:cNvSpPr txBox="1">
            <a:spLocks noGrp="1"/>
          </p:cNvSpPr>
          <p:nvPr>
            <p:ph type="subTitle" idx="1"/>
          </p:nvPr>
        </p:nvSpPr>
        <p:spPr>
          <a:xfrm>
            <a:off x="6096000" y="3602038"/>
            <a:ext cx="5967900" cy="16557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2000"/>
              <a:buNone/>
            </a:pPr>
            <a:r>
              <a:rPr lang="en-GB" sz="2000" i="1" dirty="0"/>
              <a:t>Michael Klein, Developer Lead</a:t>
            </a:r>
          </a:p>
          <a:p>
            <a:pPr marL="0" lvl="0" indent="0" algn="ctr" rtl="0">
              <a:spcBef>
                <a:spcPts val="0"/>
              </a:spcBef>
              <a:spcAft>
                <a:spcPts val="0"/>
              </a:spcAft>
              <a:buClr>
                <a:schemeClr val="dk1"/>
              </a:buClr>
              <a:buSzPts val="2000"/>
              <a:buNone/>
            </a:pPr>
            <a:r>
              <a:rPr lang="en-GB" sz="2000" i="1" dirty="0" err="1"/>
              <a:t>Northwestern</a:t>
            </a:r>
            <a:r>
              <a:rPr lang="en-GB" sz="2000" i="1" dirty="0"/>
              <a:t> University Libraries</a:t>
            </a:r>
          </a:p>
          <a:p>
            <a:pPr marL="0" lvl="0" indent="0" algn="ctr" rtl="0">
              <a:spcBef>
                <a:spcPts val="0"/>
              </a:spcBef>
              <a:spcAft>
                <a:spcPts val="0"/>
              </a:spcAft>
              <a:buClr>
                <a:schemeClr val="dk1"/>
              </a:buClr>
              <a:buSzPts val="2000"/>
              <a:buNone/>
            </a:pPr>
            <a:r>
              <a:rPr lang="en-GB" sz="2000" i="1" dirty="0"/>
              <a:t>Repository &amp; Digital Curation Workgroup</a:t>
            </a:r>
            <a:endParaRPr sz="2000" i="1"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2813C-60DA-D347-97AF-68D7CAA76976}"/>
              </a:ext>
            </a:extLst>
          </p:cNvPr>
          <p:cNvSpPr>
            <a:spLocks noGrp="1"/>
          </p:cNvSpPr>
          <p:nvPr>
            <p:ph type="title"/>
          </p:nvPr>
        </p:nvSpPr>
        <p:spPr/>
        <p:txBody>
          <a:bodyPr/>
          <a:lstStyle/>
          <a:p>
            <a:r>
              <a:rPr lang="en-US" dirty="0"/>
              <a:t>Defeating the 6MB Limit</a:t>
            </a:r>
          </a:p>
        </p:txBody>
      </p:sp>
      <p:sp>
        <p:nvSpPr>
          <p:cNvPr id="3" name="Text Placeholder 2">
            <a:extLst>
              <a:ext uri="{FF2B5EF4-FFF2-40B4-BE49-F238E27FC236}">
                <a16:creationId xmlns:a16="http://schemas.microsoft.com/office/drawing/2014/main" id="{16164528-6C44-F941-A426-EFBAEA371261}"/>
              </a:ext>
            </a:extLst>
          </p:cNvPr>
          <p:cNvSpPr>
            <a:spLocks noGrp="1"/>
          </p:cNvSpPr>
          <p:nvPr>
            <p:ph type="body" idx="1"/>
          </p:nvPr>
        </p:nvSpPr>
        <p:spPr/>
        <p:txBody>
          <a:bodyPr/>
          <a:lstStyle/>
          <a:p>
            <a:pPr marL="114300" indent="0">
              <a:buNone/>
            </a:pPr>
            <a:endParaRPr lang="en-US" dirty="0"/>
          </a:p>
          <a:p>
            <a:pPr marL="114300" indent="0">
              <a:buNone/>
            </a:pPr>
            <a:endParaRPr lang="en-US" dirty="0"/>
          </a:p>
        </p:txBody>
      </p:sp>
      <p:pic>
        <p:nvPicPr>
          <p:cNvPr id="9" name="Graphic 8">
            <a:extLst>
              <a:ext uri="{FF2B5EF4-FFF2-40B4-BE49-F238E27FC236}">
                <a16:creationId xmlns:a16="http://schemas.microsoft.com/office/drawing/2014/main" id="{7A822A0D-8FF9-6D42-B8BE-B16AC5E58A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66573" y="351527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Graphic 24">
            <a:extLst>
              <a:ext uri="{FF2B5EF4-FFF2-40B4-BE49-F238E27FC236}">
                <a16:creationId xmlns:a16="http://schemas.microsoft.com/office/drawing/2014/main" id="{FB51D2CE-F4FE-B949-88FB-17CECF45D9C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8661" y="3508928"/>
            <a:ext cx="46990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Graphic 13">
            <a:extLst>
              <a:ext uri="{FF2B5EF4-FFF2-40B4-BE49-F238E27FC236}">
                <a16:creationId xmlns:a16="http://schemas.microsoft.com/office/drawing/2014/main" id="{8F5AE048-3642-BE4A-845D-79E71067E2F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74143" y="351527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Graphic 6">
            <a:extLst>
              <a:ext uri="{FF2B5EF4-FFF2-40B4-BE49-F238E27FC236}">
                <a16:creationId xmlns:a16="http://schemas.microsoft.com/office/drawing/2014/main" id="{D2F55DF0-0095-1447-8873-DBD87B3DAC14}"/>
              </a:ext>
            </a:extLst>
          </p:cNvPr>
          <p:cNvPicPr>
            <a:picLocks noChangeAspect="1" noChangeArrowheads="1"/>
          </p:cNvPicPr>
          <p:nvPr/>
        </p:nvPicPr>
        <p:blipFill>
          <a:blip r:embed="rId6">
            <a:extLst>
              <a:ext uri="{96DAC541-7B7A-43D3-8B79-37D633B846F1}">
                <asvg:svgBlip xmlns:asvg="http://schemas.microsoft.com/office/drawing/2016/SVG/main" r:embed="rId7"/>
              </a:ext>
            </a:extLst>
          </a:blip>
          <a:srcRect/>
          <a:stretch/>
        </p:blipFill>
        <p:spPr bwMode="auto">
          <a:xfrm>
            <a:off x="5106062" y="351527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7" name="Straight Arrow Connector 26">
            <a:extLst>
              <a:ext uri="{FF2B5EF4-FFF2-40B4-BE49-F238E27FC236}">
                <a16:creationId xmlns:a16="http://schemas.microsoft.com/office/drawing/2014/main" id="{057941EE-F4BA-E447-9BAC-410C714DB298}"/>
              </a:ext>
            </a:extLst>
          </p:cNvPr>
          <p:cNvCxnSpPr>
            <a:cxnSpLocks/>
          </p:cNvCxnSpPr>
          <p:nvPr/>
        </p:nvCxnSpPr>
        <p:spPr>
          <a:xfrm>
            <a:off x="5563263" y="3688350"/>
            <a:ext cx="2419847" cy="0"/>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D16A05B9-1D9B-504B-AF59-5993678232AB}"/>
              </a:ext>
            </a:extLst>
          </p:cNvPr>
          <p:cNvCxnSpPr>
            <a:cxnSpLocks/>
          </p:cNvCxnSpPr>
          <p:nvPr/>
        </p:nvCxnSpPr>
        <p:spPr>
          <a:xfrm>
            <a:off x="1628561" y="3688221"/>
            <a:ext cx="1338012" cy="0"/>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8EFE914D-383B-2548-A23C-52C3E78D0F78}"/>
              </a:ext>
            </a:extLst>
          </p:cNvPr>
          <p:cNvCxnSpPr>
            <a:cxnSpLocks/>
          </p:cNvCxnSpPr>
          <p:nvPr/>
        </p:nvCxnSpPr>
        <p:spPr>
          <a:xfrm>
            <a:off x="3436473" y="3687358"/>
            <a:ext cx="1669589" cy="0"/>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CC6EF3F5-31F8-974C-83C8-C9AFC80DCC87}"/>
              </a:ext>
            </a:extLst>
          </p:cNvPr>
          <p:cNvSpPr txBox="1"/>
          <p:nvPr/>
        </p:nvSpPr>
        <p:spPr>
          <a:xfrm>
            <a:off x="838200" y="1859677"/>
            <a:ext cx="7442495" cy="400110"/>
          </a:xfrm>
          <a:prstGeom prst="rect">
            <a:avLst/>
          </a:prstGeom>
          <a:noFill/>
        </p:spPr>
        <p:txBody>
          <a:bodyPr wrap="square" rtlCol="0">
            <a:spAutoFit/>
          </a:bodyPr>
          <a:lstStyle/>
          <a:p>
            <a:r>
              <a:rPr lang="en-US" sz="2000" dirty="0">
                <a:latin typeface="Consolas" panose="020B0609020204030204" pitchFamily="49" charset="0"/>
                <a:cs typeface="Consolas" panose="020B0609020204030204" pitchFamily="49" charset="0"/>
              </a:rPr>
              <a:t>GET /</a:t>
            </a:r>
            <a:r>
              <a:rPr lang="en-US" sz="2000" dirty="0" err="1">
                <a:latin typeface="Consolas" panose="020B0609020204030204" pitchFamily="49" charset="0"/>
                <a:cs typeface="Consolas" panose="020B0609020204030204" pitchFamily="49" charset="0"/>
              </a:rPr>
              <a:t>iiif</a:t>
            </a:r>
            <a:r>
              <a:rPr lang="en-US" sz="2000" dirty="0">
                <a:latin typeface="Consolas" panose="020B0609020204030204" pitchFamily="49" charset="0"/>
                <a:cs typeface="Consolas" panose="020B0609020204030204" pitchFamily="49" charset="0"/>
              </a:rPr>
              <a:t>/2/12345/square/full/0/</a:t>
            </a:r>
            <a:r>
              <a:rPr lang="en-US" sz="2000" dirty="0" err="1">
                <a:latin typeface="Consolas" panose="020B0609020204030204" pitchFamily="49" charset="0"/>
                <a:cs typeface="Consolas" panose="020B0609020204030204" pitchFamily="49" charset="0"/>
              </a:rPr>
              <a:t>default.jpg</a:t>
            </a:r>
            <a:endParaRPr lang="en-US" sz="2000" dirty="0">
              <a:latin typeface="Consolas" panose="020B0609020204030204" pitchFamily="49" charset="0"/>
              <a:cs typeface="Consolas" panose="020B0609020204030204" pitchFamily="49" charset="0"/>
            </a:endParaRPr>
          </a:p>
        </p:txBody>
      </p:sp>
      <p:sp>
        <p:nvSpPr>
          <p:cNvPr id="52" name="TextBox 51">
            <a:extLst>
              <a:ext uri="{FF2B5EF4-FFF2-40B4-BE49-F238E27FC236}">
                <a16:creationId xmlns:a16="http://schemas.microsoft.com/office/drawing/2014/main" id="{0E9FD47C-066E-0F45-8001-3D5B444AFD05}"/>
              </a:ext>
            </a:extLst>
          </p:cNvPr>
          <p:cNvSpPr txBox="1"/>
          <p:nvPr/>
        </p:nvSpPr>
        <p:spPr>
          <a:xfrm>
            <a:off x="7682411" y="3979655"/>
            <a:ext cx="1040670" cy="461665"/>
          </a:xfrm>
          <a:prstGeom prst="rect">
            <a:avLst/>
          </a:prstGeom>
          <a:noFill/>
        </p:spPr>
        <p:txBody>
          <a:bodyPr wrap="none" rtlCol="0">
            <a:spAutoFit/>
          </a:bodyPr>
          <a:lstStyle/>
          <a:p>
            <a:pPr algn="ctr"/>
            <a:r>
              <a:rPr lang="en-US" sz="1200" dirty="0">
                <a:solidFill>
                  <a:srgbClr val="D15A08"/>
                </a:solidFill>
              </a:rPr>
              <a:t>Lambda</a:t>
            </a:r>
          </a:p>
          <a:p>
            <a:pPr algn="ctr"/>
            <a:r>
              <a:rPr lang="en-US" sz="1200" dirty="0">
                <a:solidFill>
                  <a:srgbClr val="D15A08"/>
                </a:solidFill>
              </a:rPr>
              <a:t>IIIF Function</a:t>
            </a:r>
          </a:p>
        </p:txBody>
      </p:sp>
      <p:sp>
        <p:nvSpPr>
          <p:cNvPr id="53" name="TextBox 52">
            <a:extLst>
              <a:ext uri="{FF2B5EF4-FFF2-40B4-BE49-F238E27FC236}">
                <a16:creationId xmlns:a16="http://schemas.microsoft.com/office/drawing/2014/main" id="{08A05D2C-42A6-004D-A3D1-36380BDB12D1}"/>
              </a:ext>
            </a:extLst>
          </p:cNvPr>
          <p:cNvSpPr txBox="1"/>
          <p:nvPr/>
        </p:nvSpPr>
        <p:spPr>
          <a:xfrm>
            <a:off x="4793488" y="3979654"/>
            <a:ext cx="1082349" cy="461665"/>
          </a:xfrm>
          <a:prstGeom prst="rect">
            <a:avLst/>
          </a:prstGeom>
          <a:noFill/>
        </p:spPr>
        <p:txBody>
          <a:bodyPr wrap="none" rtlCol="0">
            <a:spAutoFit/>
          </a:bodyPr>
          <a:lstStyle/>
          <a:p>
            <a:pPr algn="ctr"/>
            <a:r>
              <a:rPr lang="en-US" sz="1200" dirty="0">
                <a:solidFill>
                  <a:srgbClr val="A80649"/>
                </a:solidFill>
              </a:rPr>
              <a:t>API Gateway</a:t>
            </a:r>
          </a:p>
          <a:p>
            <a:pPr algn="ctr"/>
            <a:r>
              <a:rPr lang="en-US" sz="1200" dirty="0">
                <a:solidFill>
                  <a:srgbClr val="A80649"/>
                </a:solidFill>
              </a:rPr>
              <a:t>REST API</a:t>
            </a:r>
          </a:p>
        </p:txBody>
      </p:sp>
      <p:sp>
        <p:nvSpPr>
          <p:cNvPr id="54" name="TextBox 53">
            <a:extLst>
              <a:ext uri="{FF2B5EF4-FFF2-40B4-BE49-F238E27FC236}">
                <a16:creationId xmlns:a16="http://schemas.microsoft.com/office/drawing/2014/main" id="{B3F0E27B-6810-5E4F-97B3-35F9F1706E7E}"/>
              </a:ext>
            </a:extLst>
          </p:cNvPr>
          <p:cNvSpPr txBox="1"/>
          <p:nvPr/>
        </p:nvSpPr>
        <p:spPr>
          <a:xfrm>
            <a:off x="2723730" y="3979653"/>
            <a:ext cx="942887" cy="461665"/>
          </a:xfrm>
          <a:prstGeom prst="rect">
            <a:avLst/>
          </a:prstGeom>
          <a:noFill/>
        </p:spPr>
        <p:txBody>
          <a:bodyPr wrap="none" rtlCol="0">
            <a:spAutoFit/>
          </a:bodyPr>
          <a:lstStyle/>
          <a:p>
            <a:pPr algn="ctr"/>
            <a:r>
              <a:rPr lang="en-US" sz="1200" dirty="0">
                <a:solidFill>
                  <a:srgbClr val="4D27AA"/>
                </a:solidFill>
              </a:rPr>
              <a:t>CloudFront</a:t>
            </a:r>
          </a:p>
          <a:p>
            <a:pPr algn="ctr"/>
            <a:r>
              <a:rPr lang="en-US" sz="1200" dirty="0">
                <a:solidFill>
                  <a:srgbClr val="4D27AA"/>
                </a:solidFill>
              </a:rPr>
              <a:t>Distribution</a:t>
            </a:r>
          </a:p>
        </p:txBody>
      </p:sp>
      <p:sp>
        <p:nvSpPr>
          <p:cNvPr id="55" name="TextBox 54">
            <a:extLst>
              <a:ext uri="{FF2B5EF4-FFF2-40B4-BE49-F238E27FC236}">
                <a16:creationId xmlns:a16="http://schemas.microsoft.com/office/drawing/2014/main" id="{964C4F6D-8E32-174E-A7FE-40AECFDE57DD}"/>
              </a:ext>
            </a:extLst>
          </p:cNvPr>
          <p:cNvSpPr txBox="1"/>
          <p:nvPr/>
        </p:nvSpPr>
        <p:spPr>
          <a:xfrm>
            <a:off x="1019953" y="3979653"/>
            <a:ext cx="747320" cy="461665"/>
          </a:xfrm>
          <a:prstGeom prst="rect">
            <a:avLst/>
          </a:prstGeom>
          <a:noFill/>
        </p:spPr>
        <p:txBody>
          <a:bodyPr wrap="none" rtlCol="0">
            <a:spAutoFit/>
          </a:bodyPr>
          <a:lstStyle/>
          <a:p>
            <a:pPr algn="ctr"/>
            <a:r>
              <a:rPr lang="en-US" sz="1200" dirty="0"/>
              <a:t>Client</a:t>
            </a:r>
          </a:p>
          <a:p>
            <a:pPr algn="ctr"/>
            <a:r>
              <a:rPr lang="en-US" sz="1200" dirty="0"/>
              <a:t>Browser</a:t>
            </a:r>
          </a:p>
        </p:txBody>
      </p:sp>
      <p:sp>
        <p:nvSpPr>
          <p:cNvPr id="56" name="TextBox 55">
            <a:extLst>
              <a:ext uri="{FF2B5EF4-FFF2-40B4-BE49-F238E27FC236}">
                <a16:creationId xmlns:a16="http://schemas.microsoft.com/office/drawing/2014/main" id="{FEF3B150-C676-EF4F-9F35-05600EE2142E}"/>
              </a:ext>
            </a:extLst>
          </p:cNvPr>
          <p:cNvSpPr txBox="1"/>
          <p:nvPr/>
        </p:nvSpPr>
        <p:spPr>
          <a:xfrm>
            <a:off x="6493086" y="3402408"/>
            <a:ext cx="636713" cy="276999"/>
          </a:xfrm>
          <a:prstGeom prst="rect">
            <a:avLst/>
          </a:prstGeom>
          <a:noFill/>
        </p:spPr>
        <p:txBody>
          <a:bodyPr wrap="none" rtlCol="0">
            <a:spAutoFit/>
          </a:bodyPr>
          <a:lstStyle/>
          <a:p>
            <a:pPr algn="ctr"/>
            <a:r>
              <a:rPr lang="en-US" sz="1200" dirty="0">
                <a:solidFill>
                  <a:srgbClr val="002060"/>
                </a:solidFill>
              </a:rPr>
              <a:t>Invoke</a:t>
            </a:r>
          </a:p>
        </p:txBody>
      </p:sp>
      <p:sp>
        <p:nvSpPr>
          <p:cNvPr id="57" name="TextBox 56">
            <a:extLst>
              <a:ext uri="{FF2B5EF4-FFF2-40B4-BE49-F238E27FC236}">
                <a16:creationId xmlns:a16="http://schemas.microsoft.com/office/drawing/2014/main" id="{C7310205-DAB0-4943-B147-D5150B15903D}"/>
              </a:ext>
            </a:extLst>
          </p:cNvPr>
          <p:cNvSpPr txBox="1"/>
          <p:nvPr/>
        </p:nvSpPr>
        <p:spPr>
          <a:xfrm>
            <a:off x="3878106" y="3402408"/>
            <a:ext cx="755336" cy="276999"/>
          </a:xfrm>
          <a:prstGeom prst="rect">
            <a:avLst/>
          </a:prstGeom>
          <a:noFill/>
        </p:spPr>
        <p:txBody>
          <a:bodyPr wrap="none" rtlCol="0">
            <a:spAutoFit/>
          </a:bodyPr>
          <a:lstStyle/>
          <a:p>
            <a:pPr algn="ctr"/>
            <a:r>
              <a:rPr lang="en-US" sz="1200" dirty="0">
                <a:solidFill>
                  <a:srgbClr val="002060"/>
                </a:solidFill>
              </a:rPr>
              <a:t>Request</a:t>
            </a:r>
          </a:p>
        </p:txBody>
      </p:sp>
      <p:sp>
        <p:nvSpPr>
          <p:cNvPr id="58" name="TextBox 57">
            <a:extLst>
              <a:ext uri="{FF2B5EF4-FFF2-40B4-BE49-F238E27FC236}">
                <a16:creationId xmlns:a16="http://schemas.microsoft.com/office/drawing/2014/main" id="{693BA189-A9D7-C447-ACB8-7A6B690BDD5D}"/>
              </a:ext>
            </a:extLst>
          </p:cNvPr>
          <p:cNvSpPr txBox="1"/>
          <p:nvPr/>
        </p:nvSpPr>
        <p:spPr>
          <a:xfrm>
            <a:off x="1913527" y="3403090"/>
            <a:ext cx="755336" cy="276999"/>
          </a:xfrm>
          <a:prstGeom prst="rect">
            <a:avLst/>
          </a:prstGeom>
          <a:noFill/>
        </p:spPr>
        <p:txBody>
          <a:bodyPr wrap="none" rtlCol="0">
            <a:spAutoFit/>
          </a:bodyPr>
          <a:lstStyle/>
          <a:p>
            <a:pPr algn="ctr"/>
            <a:r>
              <a:rPr lang="en-US" sz="1200" dirty="0">
                <a:solidFill>
                  <a:srgbClr val="002060"/>
                </a:solidFill>
              </a:rPr>
              <a:t>Request</a:t>
            </a:r>
          </a:p>
        </p:txBody>
      </p:sp>
    </p:spTree>
    <p:extLst>
      <p:ext uri="{BB962C8B-B14F-4D97-AF65-F5344CB8AC3E}">
        <p14:creationId xmlns:p14="http://schemas.microsoft.com/office/powerpoint/2010/main" val="10700886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2813C-60DA-D347-97AF-68D7CAA76976}"/>
              </a:ext>
            </a:extLst>
          </p:cNvPr>
          <p:cNvSpPr>
            <a:spLocks noGrp="1"/>
          </p:cNvSpPr>
          <p:nvPr>
            <p:ph type="title"/>
          </p:nvPr>
        </p:nvSpPr>
        <p:spPr/>
        <p:txBody>
          <a:bodyPr/>
          <a:lstStyle/>
          <a:p>
            <a:r>
              <a:rPr lang="en-US" dirty="0"/>
              <a:t>Defeating the 6MB Limit</a:t>
            </a:r>
          </a:p>
        </p:txBody>
      </p:sp>
      <p:sp>
        <p:nvSpPr>
          <p:cNvPr id="3" name="Text Placeholder 2">
            <a:extLst>
              <a:ext uri="{FF2B5EF4-FFF2-40B4-BE49-F238E27FC236}">
                <a16:creationId xmlns:a16="http://schemas.microsoft.com/office/drawing/2014/main" id="{16164528-6C44-F941-A426-EFBAEA371261}"/>
              </a:ext>
            </a:extLst>
          </p:cNvPr>
          <p:cNvSpPr>
            <a:spLocks noGrp="1"/>
          </p:cNvSpPr>
          <p:nvPr>
            <p:ph type="body" idx="1"/>
          </p:nvPr>
        </p:nvSpPr>
        <p:spPr/>
        <p:txBody>
          <a:bodyPr/>
          <a:lstStyle/>
          <a:p>
            <a:pPr marL="114300" indent="0">
              <a:buNone/>
            </a:pPr>
            <a:endParaRPr lang="en-US" dirty="0"/>
          </a:p>
          <a:p>
            <a:pPr marL="114300" indent="0">
              <a:buNone/>
            </a:pPr>
            <a:endParaRPr lang="en-US" dirty="0"/>
          </a:p>
        </p:txBody>
      </p:sp>
      <p:pic>
        <p:nvPicPr>
          <p:cNvPr id="9" name="Graphic 8">
            <a:extLst>
              <a:ext uri="{FF2B5EF4-FFF2-40B4-BE49-F238E27FC236}">
                <a16:creationId xmlns:a16="http://schemas.microsoft.com/office/drawing/2014/main" id="{7A822A0D-8FF9-6D42-B8BE-B16AC5E58A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66573" y="351527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Graphic 24">
            <a:extLst>
              <a:ext uri="{FF2B5EF4-FFF2-40B4-BE49-F238E27FC236}">
                <a16:creationId xmlns:a16="http://schemas.microsoft.com/office/drawing/2014/main" id="{FB51D2CE-F4FE-B949-88FB-17CECF45D9C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8661" y="3508928"/>
            <a:ext cx="46990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Graphic 13">
            <a:extLst>
              <a:ext uri="{FF2B5EF4-FFF2-40B4-BE49-F238E27FC236}">
                <a16:creationId xmlns:a16="http://schemas.microsoft.com/office/drawing/2014/main" id="{8F5AE048-3642-BE4A-845D-79E71067E2F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74143" y="351527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Graphic 6">
            <a:extLst>
              <a:ext uri="{FF2B5EF4-FFF2-40B4-BE49-F238E27FC236}">
                <a16:creationId xmlns:a16="http://schemas.microsoft.com/office/drawing/2014/main" id="{D2F55DF0-0095-1447-8873-DBD87B3DAC14}"/>
              </a:ext>
            </a:extLst>
          </p:cNvPr>
          <p:cNvPicPr>
            <a:picLocks noChangeAspect="1" noChangeArrowheads="1"/>
          </p:cNvPicPr>
          <p:nvPr/>
        </p:nvPicPr>
        <p:blipFill>
          <a:blip r:embed="rId6">
            <a:extLst>
              <a:ext uri="{96DAC541-7B7A-43D3-8B79-37D633B846F1}">
                <asvg:svgBlip xmlns:asvg="http://schemas.microsoft.com/office/drawing/2016/SVG/main" r:embed="rId7"/>
              </a:ext>
            </a:extLst>
          </a:blip>
          <a:srcRect/>
          <a:stretch/>
        </p:blipFill>
        <p:spPr bwMode="auto">
          <a:xfrm>
            <a:off x="5106062" y="351527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7" name="Straight Arrow Connector 26">
            <a:extLst>
              <a:ext uri="{FF2B5EF4-FFF2-40B4-BE49-F238E27FC236}">
                <a16:creationId xmlns:a16="http://schemas.microsoft.com/office/drawing/2014/main" id="{057941EE-F4BA-E447-9BAC-410C714DB298}"/>
              </a:ext>
            </a:extLst>
          </p:cNvPr>
          <p:cNvCxnSpPr>
            <a:cxnSpLocks/>
          </p:cNvCxnSpPr>
          <p:nvPr/>
        </p:nvCxnSpPr>
        <p:spPr>
          <a:xfrm>
            <a:off x="5563263" y="3688350"/>
            <a:ext cx="2419847" cy="0"/>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D16A05B9-1D9B-504B-AF59-5993678232AB}"/>
              </a:ext>
            </a:extLst>
          </p:cNvPr>
          <p:cNvCxnSpPr>
            <a:cxnSpLocks/>
          </p:cNvCxnSpPr>
          <p:nvPr/>
        </p:nvCxnSpPr>
        <p:spPr>
          <a:xfrm>
            <a:off x="1628561" y="3688221"/>
            <a:ext cx="1338012" cy="0"/>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8EFE914D-383B-2548-A23C-52C3E78D0F78}"/>
              </a:ext>
            </a:extLst>
          </p:cNvPr>
          <p:cNvCxnSpPr>
            <a:cxnSpLocks/>
          </p:cNvCxnSpPr>
          <p:nvPr/>
        </p:nvCxnSpPr>
        <p:spPr>
          <a:xfrm>
            <a:off x="3436473" y="3687358"/>
            <a:ext cx="1669589" cy="0"/>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CC6EF3F5-31F8-974C-83C8-C9AFC80DCC87}"/>
              </a:ext>
            </a:extLst>
          </p:cNvPr>
          <p:cNvSpPr txBox="1"/>
          <p:nvPr/>
        </p:nvSpPr>
        <p:spPr>
          <a:xfrm>
            <a:off x="838200" y="1859677"/>
            <a:ext cx="7442495" cy="400110"/>
          </a:xfrm>
          <a:prstGeom prst="rect">
            <a:avLst/>
          </a:prstGeom>
          <a:noFill/>
        </p:spPr>
        <p:txBody>
          <a:bodyPr wrap="square" rtlCol="0">
            <a:spAutoFit/>
          </a:bodyPr>
          <a:lstStyle/>
          <a:p>
            <a:r>
              <a:rPr lang="en-US" sz="2000" dirty="0">
                <a:latin typeface="Consolas" panose="020B0609020204030204" pitchFamily="49" charset="0"/>
                <a:cs typeface="Consolas" panose="020B0609020204030204" pitchFamily="49" charset="0"/>
              </a:rPr>
              <a:t>GET /</a:t>
            </a:r>
            <a:r>
              <a:rPr lang="en-US" sz="2000" dirty="0" err="1">
                <a:latin typeface="Consolas" panose="020B0609020204030204" pitchFamily="49" charset="0"/>
                <a:cs typeface="Consolas" panose="020B0609020204030204" pitchFamily="49" charset="0"/>
              </a:rPr>
              <a:t>iiif</a:t>
            </a:r>
            <a:r>
              <a:rPr lang="en-US" sz="2000" dirty="0">
                <a:latin typeface="Consolas" panose="020B0609020204030204" pitchFamily="49" charset="0"/>
                <a:cs typeface="Consolas" panose="020B0609020204030204" pitchFamily="49" charset="0"/>
              </a:rPr>
              <a:t>/2/12345/square/full/0/</a:t>
            </a:r>
            <a:r>
              <a:rPr lang="en-US" sz="2000" dirty="0" err="1">
                <a:latin typeface="Consolas" panose="020B0609020204030204" pitchFamily="49" charset="0"/>
                <a:cs typeface="Consolas" panose="020B0609020204030204" pitchFamily="49" charset="0"/>
              </a:rPr>
              <a:t>default.jpg</a:t>
            </a:r>
            <a:endParaRPr lang="en-US" sz="2000" dirty="0">
              <a:latin typeface="Consolas" panose="020B0609020204030204" pitchFamily="49" charset="0"/>
              <a:cs typeface="Consolas" panose="020B0609020204030204" pitchFamily="49" charset="0"/>
            </a:endParaRPr>
          </a:p>
        </p:txBody>
      </p:sp>
      <p:sp>
        <p:nvSpPr>
          <p:cNvPr id="50" name="TextBox 49">
            <a:extLst>
              <a:ext uri="{FF2B5EF4-FFF2-40B4-BE49-F238E27FC236}">
                <a16:creationId xmlns:a16="http://schemas.microsoft.com/office/drawing/2014/main" id="{B95E67C9-AA46-FE4B-88ED-DE712FDC9170}"/>
              </a:ext>
            </a:extLst>
          </p:cNvPr>
          <p:cNvSpPr txBox="1"/>
          <p:nvPr/>
        </p:nvSpPr>
        <p:spPr>
          <a:xfrm>
            <a:off x="8202743" y="2984317"/>
            <a:ext cx="1208985" cy="461665"/>
          </a:xfrm>
          <a:prstGeom prst="rect">
            <a:avLst/>
          </a:prstGeom>
          <a:noFill/>
        </p:spPr>
        <p:txBody>
          <a:bodyPr wrap="none" rtlCol="0">
            <a:spAutoFit/>
          </a:bodyPr>
          <a:lstStyle/>
          <a:p>
            <a:pPr algn="ctr"/>
            <a:r>
              <a:rPr lang="en-US" sz="1200" dirty="0">
                <a:solidFill>
                  <a:srgbClr val="002060"/>
                </a:solidFill>
              </a:rPr>
              <a:t>Retrieve &amp;</a:t>
            </a:r>
          </a:p>
          <a:p>
            <a:pPr algn="ctr"/>
            <a:r>
              <a:rPr lang="en-US" sz="1200" dirty="0">
                <a:solidFill>
                  <a:srgbClr val="002060"/>
                </a:solidFill>
              </a:rPr>
              <a:t>Process Image</a:t>
            </a:r>
          </a:p>
        </p:txBody>
      </p:sp>
      <p:grpSp>
        <p:nvGrpSpPr>
          <p:cNvPr id="65" name="Group 64">
            <a:extLst>
              <a:ext uri="{FF2B5EF4-FFF2-40B4-BE49-F238E27FC236}">
                <a16:creationId xmlns:a16="http://schemas.microsoft.com/office/drawing/2014/main" id="{EEFEB4ED-9AF9-B049-9AB9-8533857EF4D3}"/>
              </a:ext>
            </a:extLst>
          </p:cNvPr>
          <p:cNvGrpSpPr/>
          <p:nvPr/>
        </p:nvGrpSpPr>
        <p:grpSpPr>
          <a:xfrm>
            <a:off x="7875570" y="2042167"/>
            <a:ext cx="654346" cy="926134"/>
            <a:chOff x="9017726" y="3515186"/>
            <a:chExt cx="654346" cy="926134"/>
          </a:xfrm>
        </p:grpSpPr>
        <p:pic>
          <p:nvPicPr>
            <p:cNvPr id="14" name="Graphic 31">
              <a:extLst>
                <a:ext uri="{FF2B5EF4-FFF2-40B4-BE49-F238E27FC236}">
                  <a16:creationId xmlns:a16="http://schemas.microsoft.com/office/drawing/2014/main" id="{5F92374D-94D4-8646-BB32-4AAB798385F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116300" y="3515186"/>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Box 50">
              <a:extLst>
                <a:ext uri="{FF2B5EF4-FFF2-40B4-BE49-F238E27FC236}">
                  <a16:creationId xmlns:a16="http://schemas.microsoft.com/office/drawing/2014/main" id="{9C0015C0-451B-D14B-A0D7-ED5B63CA0A1E}"/>
                </a:ext>
              </a:extLst>
            </p:cNvPr>
            <p:cNvSpPr txBox="1"/>
            <p:nvPr/>
          </p:nvSpPr>
          <p:spPr>
            <a:xfrm>
              <a:off x="9017726" y="3979655"/>
              <a:ext cx="654346" cy="461665"/>
            </a:xfrm>
            <a:prstGeom prst="rect">
              <a:avLst/>
            </a:prstGeom>
            <a:noFill/>
          </p:spPr>
          <p:txBody>
            <a:bodyPr wrap="none" rtlCol="0">
              <a:spAutoFit/>
            </a:bodyPr>
            <a:lstStyle/>
            <a:p>
              <a:pPr algn="ctr"/>
              <a:r>
                <a:rPr lang="en-US" sz="1200" dirty="0">
                  <a:solidFill>
                    <a:srgbClr val="408723"/>
                  </a:solidFill>
                </a:rPr>
                <a:t>Image</a:t>
              </a:r>
            </a:p>
            <a:p>
              <a:pPr algn="ctr"/>
              <a:r>
                <a:rPr lang="en-US" sz="1200" dirty="0">
                  <a:solidFill>
                    <a:srgbClr val="408723"/>
                  </a:solidFill>
                </a:rPr>
                <a:t>Bucket</a:t>
              </a:r>
            </a:p>
          </p:txBody>
        </p:sp>
      </p:grpSp>
      <p:sp>
        <p:nvSpPr>
          <p:cNvPr id="52" name="TextBox 51">
            <a:extLst>
              <a:ext uri="{FF2B5EF4-FFF2-40B4-BE49-F238E27FC236}">
                <a16:creationId xmlns:a16="http://schemas.microsoft.com/office/drawing/2014/main" id="{0E9FD47C-066E-0F45-8001-3D5B444AFD05}"/>
              </a:ext>
            </a:extLst>
          </p:cNvPr>
          <p:cNvSpPr txBox="1"/>
          <p:nvPr/>
        </p:nvSpPr>
        <p:spPr>
          <a:xfrm>
            <a:off x="7682411" y="3979655"/>
            <a:ext cx="1040670" cy="461665"/>
          </a:xfrm>
          <a:prstGeom prst="rect">
            <a:avLst/>
          </a:prstGeom>
          <a:noFill/>
        </p:spPr>
        <p:txBody>
          <a:bodyPr wrap="none" rtlCol="0">
            <a:spAutoFit/>
          </a:bodyPr>
          <a:lstStyle/>
          <a:p>
            <a:pPr algn="ctr"/>
            <a:r>
              <a:rPr lang="en-US" sz="1200" dirty="0">
                <a:solidFill>
                  <a:srgbClr val="D15A08"/>
                </a:solidFill>
              </a:rPr>
              <a:t>Lambda</a:t>
            </a:r>
          </a:p>
          <a:p>
            <a:pPr algn="ctr"/>
            <a:r>
              <a:rPr lang="en-US" sz="1200" dirty="0">
                <a:solidFill>
                  <a:srgbClr val="D15A08"/>
                </a:solidFill>
              </a:rPr>
              <a:t>IIIF Function</a:t>
            </a:r>
          </a:p>
        </p:txBody>
      </p:sp>
      <p:sp>
        <p:nvSpPr>
          <p:cNvPr id="53" name="TextBox 52">
            <a:extLst>
              <a:ext uri="{FF2B5EF4-FFF2-40B4-BE49-F238E27FC236}">
                <a16:creationId xmlns:a16="http://schemas.microsoft.com/office/drawing/2014/main" id="{08A05D2C-42A6-004D-A3D1-36380BDB12D1}"/>
              </a:ext>
            </a:extLst>
          </p:cNvPr>
          <p:cNvSpPr txBox="1"/>
          <p:nvPr/>
        </p:nvSpPr>
        <p:spPr>
          <a:xfrm>
            <a:off x="4793488" y="3979654"/>
            <a:ext cx="1082349" cy="461665"/>
          </a:xfrm>
          <a:prstGeom prst="rect">
            <a:avLst/>
          </a:prstGeom>
          <a:noFill/>
        </p:spPr>
        <p:txBody>
          <a:bodyPr wrap="none" rtlCol="0">
            <a:spAutoFit/>
          </a:bodyPr>
          <a:lstStyle/>
          <a:p>
            <a:pPr algn="ctr"/>
            <a:r>
              <a:rPr lang="en-US" sz="1200" dirty="0">
                <a:solidFill>
                  <a:srgbClr val="A80649"/>
                </a:solidFill>
              </a:rPr>
              <a:t>API Gateway</a:t>
            </a:r>
          </a:p>
          <a:p>
            <a:pPr algn="ctr"/>
            <a:r>
              <a:rPr lang="en-US" sz="1200" dirty="0">
                <a:solidFill>
                  <a:srgbClr val="A80649"/>
                </a:solidFill>
              </a:rPr>
              <a:t>REST API</a:t>
            </a:r>
          </a:p>
        </p:txBody>
      </p:sp>
      <p:sp>
        <p:nvSpPr>
          <p:cNvPr id="54" name="TextBox 53">
            <a:extLst>
              <a:ext uri="{FF2B5EF4-FFF2-40B4-BE49-F238E27FC236}">
                <a16:creationId xmlns:a16="http://schemas.microsoft.com/office/drawing/2014/main" id="{B3F0E27B-6810-5E4F-97B3-35F9F1706E7E}"/>
              </a:ext>
            </a:extLst>
          </p:cNvPr>
          <p:cNvSpPr txBox="1"/>
          <p:nvPr/>
        </p:nvSpPr>
        <p:spPr>
          <a:xfrm>
            <a:off x="2723730" y="3979653"/>
            <a:ext cx="942887" cy="461665"/>
          </a:xfrm>
          <a:prstGeom prst="rect">
            <a:avLst/>
          </a:prstGeom>
          <a:noFill/>
        </p:spPr>
        <p:txBody>
          <a:bodyPr wrap="none" rtlCol="0">
            <a:spAutoFit/>
          </a:bodyPr>
          <a:lstStyle/>
          <a:p>
            <a:pPr algn="ctr"/>
            <a:r>
              <a:rPr lang="en-US" sz="1200" dirty="0">
                <a:solidFill>
                  <a:srgbClr val="4D27AA"/>
                </a:solidFill>
              </a:rPr>
              <a:t>CloudFront</a:t>
            </a:r>
          </a:p>
          <a:p>
            <a:pPr algn="ctr"/>
            <a:r>
              <a:rPr lang="en-US" sz="1200" dirty="0">
                <a:solidFill>
                  <a:srgbClr val="4D27AA"/>
                </a:solidFill>
              </a:rPr>
              <a:t>Distribution</a:t>
            </a:r>
          </a:p>
        </p:txBody>
      </p:sp>
      <p:sp>
        <p:nvSpPr>
          <p:cNvPr id="55" name="TextBox 54">
            <a:extLst>
              <a:ext uri="{FF2B5EF4-FFF2-40B4-BE49-F238E27FC236}">
                <a16:creationId xmlns:a16="http://schemas.microsoft.com/office/drawing/2014/main" id="{964C4F6D-8E32-174E-A7FE-40AECFDE57DD}"/>
              </a:ext>
            </a:extLst>
          </p:cNvPr>
          <p:cNvSpPr txBox="1"/>
          <p:nvPr/>
        </p:nvSpPr>
        <p:spPr>
          <a:xfrm>
            <a:off x="1019953" y="3979653"/>
            <a:ext cx="747320" cy="461665"/>
          </a:xfrm>
          <a:prstGeom prst="rect">
            <a:avLst/>
          </a:prstGeom>
          <a:noFill/>
        </p:spPr>
        <p:txBody>
          <a:bodyPr wrap="none" rtlCol="0">
            <a:spAutoFit/>
          </a:bodyPr>
          <a:lstStyle/>
          <a:p>
            <a:pPr algn="ctr"/>
            <a:r>
              <a:rPr lang="en-US" sz="1200" dirty="0"/>
              <a:t>Client</a:t>
            </a:r>
          </a:p>
          <a:p>
            <a:pPr algn="ctr"/>
            <a:r>
              <a:rPr lang="en-US" sz="1200" dirty="0"/>
              <a:t>Browser</a:t>
            </a:r>
          </a:p>
        </p:txBody>
      </p:sp>
      <p:sp>
        <p:nvSpPr>
          <p:cNvPr id="56" name="TextBox 55">
            <a:extLst>
              <a:ext uri="{FF2B5EF4-FFF2-40B4-BE49-F238E27FC236}">
                <a16:creationId xmlns:a16="http://schemas.microsoft.com/office/drawing/2014/main" id="{FEF3B150-C676-EF4F-9F35-05600EE2142E}"/>
              </a:ext>
            </a:extLst>
          </p:cNvPr>
          <p:cNvSpPr txBox="1"/>
          <p:nvPr/>
        </p:nvSpPr>
        <p:spPr>
          <a:xfrm>
            <a:off x="6493086" y="3402408"/>
            <a:ext cx="636713" cy="276999"/>
          </a:xfrm>
          <a:prstGeom prst="rect">
            <a:avLst/>
          </a:prstGeom>
          <a:noFill/>
        </p:spPr>
        <p:txBody>
          <a:bodyPr wrap="none" rtlCol="0">
            <a:spAutoFit/>
          </a:bodyPr>
          <a:lstStyle/>
          <a:p>
            <a:pPr algn="ctr"/>
            <a:r>
              <a:rPr lang="en-US" sz="1200" dirty="0">
                <a:solidFill>
                  <a:srgbClr val="002060"/>
                </a:solidFill>
              </a:rPr>
              <a:t>Invoke</a:t>
            </a:r>
          </a:p>
        </p:txBody>
      </p:sp>
      <p:sp>
        <p:nvSpPr>
          <p:cNvPr id="57" name="TextBox 56">
            <a:extLst>
              <a:ext uri="{FF2B5EF4-FFF2-40B4-BE49-F238E27FC236}">
                <a16:creationId xmlns:a16="http://schemas.microsoft.com/office/drawing/2014/main" id="{C7310205-DAB0-4943-B147-D5150B15903D}"/>
              </a:ext>
            </a:extLst>
          </p:cNvPr>
          <p:cNvSpPr txBox="1"/>
          <p:nvPr/>
        </p:nvSpPr>
        <p:spPr>
          <a:xfrm>
            <a:off x="3878106" y="3402408"/>
            <a:ext cx="755336" cy="276999"/>
          </a:xfrm>
          <a:prstGeom prst="rect">
            <a:avLst/>
          </a:prstGeom>
          <a:noFill/>
        </p:spPr>
        <p:txBody>
          <a:bodyPr wrap="none" rtlCol="0">
            <a:spAutoFit/>
          </a:bodyPr>
          <a:lstStyle/>
          <a:p>
            <a:pPr algn="ctr"/>
            <a:r>
              <a:rPr lang="en-US" sz="1200" dirty="0">
                <a:solidFill>
                  <a:srgbClr val="002060"/>
                </a:solidFill>
              </a:rPr>
              <a:t>Request</a:t>
            </a:r>
          </a:p>
        </p:txBody>
      </p:sp>
      <p:sp>
        <p:nvSpPr>
          <p:cNvPr id="58" name="TextBox 57">
            <a:extLst>
              <a:ext uri="{FF2B5EF4-FFF2-40B4-BE49-F238E27FC236}">
                <a16:creationId xmlns:a16="http://schemas.microsoft.com/office/drawing/2014/main" id="{693BA189-A9D7-C447-ACB8-7A6B690BDD5D}"/>
              </a:ext>
            </a:extLst>
          </p:cNvPr>
          <p:cNvSpPr txBox="1"/>
          <p:nvPr/>
        </p:nvSpPr>
        <p:spPr>
          <a:xfrm>
            <a:off x="1913527" y="3403090"/>
            <a:ext cx="755336" cy="276999"/>
          </a:xfrm>
          <a:prstGeom prst="rect">
            <a:avLst/>
          </a:prstGeom>
          <a:noFill/>
        </p:spPr>
        <p:txBody>
          <a:bodyPr wrap="none" rtlCol="0">
            <a:spAutoFit/>
          </a:bodyPr>
          <a:lstStyle/>
          <a:p>
            <a:pPr algn="ctr"/>
            <a:r>
              <a:rPr lang="en-US" sz="1200" dirty="0">
                <a:solidFill>
                  <a:srgbClr val="002060"/>
                </a:solidFill>
              </a:rPr>
              <a:t>Request</a:t>
            </a:r>
          </a:p>
        </p:txBody>
      </p:sp>
      <p:cxnSp>
        <p:nvCxnSpPr>
          <p:cNvPr id="89" name="Straight Arrow Connector 88">
            <a:extLst>
              <a:ext uri="{FF2B5EF4-FFF2-40B4-BE49-F238E27FC236}">
                <a16:creationId xmlns:a16="http://schemas.microsoft.com/office/drawing/2014/main" id="{7AC66061-0FD0-2A40-BEAA-F96E85E77157}"/>
              </a:ext>
            </a:extLst>
          </p:cNvPr>
          <p:cNvCxnSpPr>
            <a:cxnSpLocks/>
            <a:stCxn id="51" idx="2"/>
            <a:endCxn id="16" idx="0"/>
          </p:cNvCxnSpPr>
          <p:nvPr/>
        </p:nvCxnSpPr>
        <p:spPr>
          <a:xfrm>
            <a:off x="8202743" y="2968301"/>
            <a:ext cx="0" cy="546977"/>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565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2813C-60DA-D347-97AF-68D7CAA76976}"/>
              </a:ext>
            </a:extLst>
          </p:cNvPr>
          <p:cNvSpPr>
            <a:spLocks noGrp="1"/>
          </p:cNvSpPr>
          <p:nvPr>
            <p:ph type="title"/>
          </p:nvPr>
        </p:nvSpPr>
        <p:spPr/>
        <p:txBody>
          <a:bodyPr/>
          <a:lstStyle/>
          <a:p>
            <a:r>
              <a:rPr lang="en-US" dirty="0"/>
              <a:t>Defeating the 6MB Limit</a:t>
            </a:r>
          </a:p>
        </p:txBody>
      </p:sp>
      <p:sp>
        <p:nvSpPr>
          <p:cNvPr id="3" name="Text Placeholder 2">
            <a:extLst>
              <a:ext uri="{FF2B5EF4-FFF2-40B4-BE49-F238E27FC236}">
                <a16:creationId xmlns:a16="http://schemas.microsoft.com/office/drawing/2014/main" id="{16164528-6C44-F941-A426-EFBAEA371261}"/>
              </a:ext>
            </a:extLst>
          </p:cNvPr>
          <p:cNvSpPr>
            <a:spLocks noGrp="1"/>
          </p:cNvSpPr>
          <p:nvPr>
            <p:ph type="body" idx="1"/>
          </p:nvPr>
        </p:nvSpPr>
        <p:spPr/>
        <p:txBody>
          <a:bodyPr/>
          <a:lstStyle/>
          <a:p>
            <a:pPr marL="114300" indent="0">
              <a:buNone/>
            </a:pPr>
            <a:endParaRPr lang="en-US" dirty="0"/>
          </a:p>
          <a:p>
            <a:pPr marL="114300" indent="0">
              <a:buNone/>
            </a:pPr>
            <a:endParaRPr lang="en-US" dirty="0"/>
          </a:p>
        </p:txBody>
      </p:sp>
      <p:pic>
        <p:nvPicPr>
          <p:cNvPr id="9" name="Graphic 8">
            <a:extLst>
              <a:ext uri="{FF2B5EF4-FFF2-40B4-BE49-F238E27FC236}">
                <a16:creationId xmlns:a16="http://schemas.microsoft.com/office/drawing/2014/main" id="{7A822A0D-8FF9-6D42-B8BE-B16AC5E58A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66573" y="351527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Graphic 24">
            <a:extLst>
              <a:ext uri="{FF2B5EF4-FFF2-40B4-BE49-F238E27FC236}">
                <a16:creationId xmlns:a16="http://schemas.microsoft.com/office/drawing/2014/main" id="{FB51D2CE-F4FE-B949-88FB-17CECF45D9C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8661" y="3508928"/>
            <a:ext cx="46990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Graphic 13">
            <a:extLst>
              <a:ext uri="{FF2B5EF4-FFF2-40B4-BE49-F238E27FC236}">
                <a16:creationId xmlns:a16="http://schemas.microsoft.com/office/drawing/2014/main" id="{8F5AE048-3642-BE4A-845D-79E71067E2F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74143" y="351527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Graphic 6">
            <a:extLst>
              <a:ext uri="{FF2B5EF4-FFF2-40B4-BE49-F238E27FC236}">
                <a16:creationId xmlns:a16="http://schemas.microsoft.com/office/drawing/2014/main" id="{D2F55DF0-0095-1447-8873-DBD87B3DAC14}"/>
              </a:ext>
            </a:extLst>
          </p:cNvPr>
          <p:cNvPicPr>
            <a:picLocks noChangeAspect="1" noChangeArrowheads="1"/>
          </p:cNvPicPr>
          <p:nvPr/>
        </p:nvPicPr>
        <p:blipFill>
          <a:blip r:embed="rId6">
            <a:extLst>
              <a:ext uri="{96DAC541-7B7A-43D3-8B79-37D633B846F1}">
                <asvg:svgBlip xmlns:asvg="http://schemas.microsoft.com/office/drawing/2016/SVG/main" r:embed="rId7"/>
              </a:ext>
            </a:extLst>
          </a:blip>
          <a:srcRect/>
          <a:stretch/>
        </p:blipFill>
        <p:spPr bwMode="auto">
          <a:xfrm>
            <a:off x="5106062" y="351527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7" name="Straight Arrow Connector 26">
            <a:extLst>
              <a:ext uri="{FF2B5EF4-FFF2-40B4-BE49-F238E27FC236}">
                <a16:creationId xmlns:a16="http://schemas.microsoft.com/office/drawing/2014/main" id="{057941EE-F4BA-E447-9BAC-410C714DB298}"/>
              </a:ext>
            </a:extLst>
          </p:cNvPr>
          <p:cNvCxnSpPr>
            <a:cxnSpLocks/>
          </p:cNvCxnSpPr>
          <p:nvPr/>
        </p:nvCxnSpPr>
        <p:spPr>
          <a:xfrm>
            <a:off x="5563263" y="3688350"/>
            <a:ext cx="2419847" cy="0"/>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D16A05B9-1D9B-504B-AF59-5993678232AB}"/>
              </a:ext>
            </a:extLst>
          </p:cNvPr>
          <p:cNvCxnSpPr>
            <a:cxnSpLocks/>
          </p:cNvCxnSpPr>
          <p:nvPr/>
        </p:nvCxnSpPr>
        <p:spPr>
          <a:xfrm>
            <a:off x="1628561" y="3688221"/>
            <a:ext cx="1338012" cy="0"/>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8EFE914D-383B-2548-A23C-52C3E78D0F78}"/>
              </a:ext>
            </a:extLst>
          </p:cNvPr>
          <p:cNvCxnSpPr>
            <a:cxnSpLocks/>
          </p:cNvCxnSpPr>
          <p:nvPr/>
        </p:nvCxnSpPr>
        <p:spPr>
          <a:xfrm>
            <a:off x="3436473" y="3687358"/>
            <a:ext cx="1669589" cy="0"/>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CC6EF3F5-31F8-974C-83C8-C9AFC80DCC87}"/>
              </a:ext>
            </a:extLst>
          </p:cNvPr>
          <p:cNvSpPr txBox="1"/>
          <p:nvPr/>
        </p:nvSpPr>
        <p:spPr>
          <a:xfrm>
            <a:off x="838200" y="1859677"/>
            <a:ext cx="7442495" cy="400110"/>
          </a:xfrm>
          <a:prstGeom prst="rect">
            <a:avLst/>
          </a:prstGeom>
          <a:noFill/>
        </p:spPr>
        <p:txBody>
          <a:bodyPr wrap="square" rtlCol="0">
            <a:spAutoFit/>
          </a:bodyPr>
          <a:lstStyle/>
          <a:p>
            <a:r>
              <a:rPr lang="en-US" sz="2000" dirty="0">
                <a:latin typeface="Consolas" panose="020B0609020204030204" pitchFamily="49" charset="0"/>
                <a:cs typeface="Consolas" panose="020B0609020204030204" pitchFamily="49" charset="0"/>
              </a:rPr>
              <a:t>GET /</a:t>
            </a:r>
            <a:r>
              <a:rPr lang="en-US" sz="2000" dirty="0" err="1">
                <a:latin typeface="Consolas" panose="020B0609020204030204" pitchFamily="49" charset="0"/>
                <a:cs typeface="Consolas" panose="020B0609020204030204" pitchFamily="49" charset="0"/>
              </a:rPr>
              <a:t>iiif</a:t>
            </a:r>
            <a:r>
              <a:rPr lang="en-US" sz="2000" dirty="0">
                <a:latin typeface="Consolas" panose="020B0609020204030204" pitchFamily="49" charset="0"/>
                <a:cs typeface="Consolas" panose="020B0609020204030204" pitchFamily="49" charset="0"/>
              </a:rPr>
              <a:t>/2/12345/square/full/0/</a:t>
            </a:r>
            <a:r>
              <a:rPr lang="en-US" sz="2000" dirty="0" err="1">
                <a:latin typeface="Consolas" panose="020B0609020204030204" pitchFamily="49" charset="0"/>
                <a:cs typeface="Consolas" panose="020B0609020204030204" pitchFamily="49" charset="0"/>
              </a:rPr>
              <a:t>default.jpg</a:t>
            </a:r>
            <a:endParaRPr lang="en-US" sz="2000" dirty="0">
              <a:latin typeface="Consolas" panose="020B0609020204030204" pitchFamily="49" charset="0"/>
              <a:cs typeface="Consolas" panose="020B0609020204030204" pitchFamily="49" charset="0"/>
            </a:endParaRPr>
          </a:p>
        </p:txBody>
      </p:sp>
      <p:sp>
        <p:nvSpPr>
          <p:cNvPr id="50" name="TextBox 49">
            <a:extLst>
              <a:ext uri="{FF2B5EF4-FFF2-40B4-BE49-F238E27FC236}">
                <a16:creationId xmlns:a16="http://schemas.microsoft.com/office/drawing/2014/main" id="{B95E67C9-AA46-FE4B-88ED-DE712FDC9170}"/>
              </a:ext>
            </a:extLst>
          </p:cNvPr>
          <p:cNvSpPr txBox="1"/>
          <p:nvPr/>
        </p:nvSpPr>
        <p:spPr>
          <a:xfrm>
            <a:off x="8202743" y="2984317"/>
            <a:ext cx="1208985" cy="461665"/>
          </a:xfrm>
          <a:prstGeom prst="rect">
            <a:avLst/>
          </a:prstGeom>
          <a:noFill/>
        </p:spPr>
        <p:txBody>
          <a:bodyPr wrap="none" rtlCol="0">
            <a:spAutoFit/>
          </a:bodyPr>
          <a:lstStyle/>
          <a:p>
            <a:pPr algn="ctr"/>
            <a:r>
              <a:rPr lang="en-US" sz="1200" dirty="0">
                <a:solidFill>
                  <a:srgbClr val="002060"/>
                </a:solidFill>
              </a:rPr>
              <a:t>Retrieve &amp;</a:t>
            </a:r>
          </a:p>
          <a:p>
            <a:pPr algn="ctr"/>
            <a:r>
              <a:rPr lang="en-US" sz="1200" dirty="0">
                <a:solidFill>
                  <a:srgbClr val="002060"/>
                </a:solidFill>
              </a:rPr>
              <a:t>Process Image</a:t>
            </a:r>
          </a:p>
        </p:txBody>
      </p:sp>
      <p:grpSp>
        <p:nvGrpSpPr>
          <p:cNvPr id="65" name="Group 64">
            <a:extLst>
              <a:ext uri="{FF2B5EF4-FFF2-40B4-BE49-F238E27FC236}">
                <a16:creationId xmlns:a16="http://schemas.microsoft.com/office/drawing/2014/main" id="{EEFEB4ED-9AF9-B049-9AB9-8533857EF4D3}"/>
              </a:ext>
            </a:extLst>
          </p:cNvPr>
          <p:cNvGrpSpPr/>
          <p:nvPr/>
        </p:nvGrpSpPr>
        <p:grpSpPr>
          <a:xfrm>
            <a:off x="7875570" y="2042167"/>
            <a:ext cx="654346" cy="926134"/>
            <a:chOff x="9017726" y="3515186"/>
            <a:chExt cx="654346" cy="926134"/>
          </a:xfrm>
        </p:grpSpPr>
        <p:pic>
          <p:nvPicPr>
            <p:cNvPr id="14" name="Graphic 31">
              <a:extLst>
                <a:ext uri="{FF2B5EF4-FFF2-40B4-BE49-F238E27FC236}">
                  <a16:creationId xmlns:a16="http://schemas.microsoft.com/office/drawing/2014/main" id="{5F92374D-94D4-8646-BB32-4AAB798385F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116300" y="3515186"/>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Box 50">
              <a:extLst>
                <a:ext uri="{FF2B5EF4-FFF2-40B4-BE49-F238E27FC236}">
                  <a16:creationId xmlns:a16="http://schemas.microsoft.com/office/drawing/2014/main" id="{9C0015C0-451B-D14B-A0D7-ED5B63CA0A1E}"/>
                </a:ext>
              </a:extLst>
            </p:cNvPr>
            <p:cNvSpPr txBox="1"/>
            <p:nvPr/>
          </p:nvSpPr>
          <p:spPr>
            <a:xfrm>
              <a:off x="9017726" y="3979655"/>
              <a:ext cx="654346" cy="461665"/>
            </a:xfrm>
            <a:prstGeom prst="rect">
              <a:avLst/>
            </a:prstGeom>
            <a:noFill/>
          </p:spPr>
          <p:txBody>
            <a:bodyPr wrap="none" rtlCol="0">
              <a:spAutoFit/>
            </a:bodyPr>
            <a:lstStyle/>
            <a:p>
              <a:pPr algn="ctr"/>
              <a:r>
                <a:rPr lang="en-US" sz="1200" dirty="0">
                  <a:solidFill>
                    <a:srgbClr val="408723"/>
                  </a:solidFill>
                </a:rPr>
                <a:t>Image</a:t>
              </a:r>
            </a:p>
            <a:p>
              <a:pPr algn="ctr"/>
              <a:r>
                <a:rPr lang="en-US" sz="1200" dirty="0">
                  <a:solidFill>
                    <a:srgbClr val="408723"/>
                  </a:solidFill>
                </a:rPr>
                <a:t>Bucket</a:t>
              </a:r>
            </a:p>
          </p:txBody>
        </p:sp>
      </p:grpSp>
      <p:sp>
        <p:nvSpPr>
          <p:cNvPr id="52" name="TextBox 51">
            <a:extLst>
              <a:ext uri="{FF2B5EF4-FFF2-40B4-BE49-F238E27FC236}">
                <a16:creationId xmlns:a16="http://schemas.microsoft.com/office/drawing/2014/main" id="{0E9FD47C-066E-0F45-8001-3D5B444AFD05}"/>
              </a:ext>
            </a:extLst>
          </p:cNvPr>
          <p:cNvSpPr txBox="1"/>
          <p:nvPr/>
        </p:nvSpPr>
        <p:spPr>
          <a:xfrm>
            <a:off x="7682411" y="3979655"/>
            <a:ext cx="1040670" cy="461665"/>
          </a:xfrm>
          <a:prstGeom prst="rect">
            <a:avLst/>
          </a:prstGeom>
          <a:noFill/>
        </p:spPr>
        <p:txBody>
          <a:bodyPr wrap="none" rtlCol="0">
            <a:spAutoFit/>
          </a:bodyPr>
          <a:lstStyle/>
          <a:p>
            <a:pPr algn="ctr"/>
            <a:r>
              <a:rPr lang="en-US" sz="1200" dirty="0">
                <a:solidFill>
                  <a:srgbClr val="D15A08"/>
                </a:solidFill>
              </a:rPr>
              <a:t>Lambda</a:t>
            </a:r>
          </a:p>
          <a:p>
            <a:pPr algn="ctr"/>
            <a:r>
              <a:rPr lang="en-US" sz="1200" dirty="0">
                <a:solidFill>
                  <a:srgbClr val="D15A08"/>
                </a:solidFill>
              </a:rPr>
              <a:t>IIIF Function</a:t>
            </a:r>
          </a:p>
        </p:txBody>
      </p:sp>
      <p:sp>
        <p:nvSpPr>
          <p:cNvPr id="53" name="TextBox 52">
            <a:extLst>
              <a:ext uri="{FF2B5EF4-FFF2-40B4-BE49-F238E27FC236}">
                <a16:creationId xmlns:a16="http://schemas.microsoft.com/office/drawing/2014/main" id="{08A05D2C-42A6-004D-A3D1-36380BDB12D1}"/>
              </a:ext>
            </a:extLst>
          </p:cNvPr>
          <p:cNvSpPr txBox="1"/>
          <p:nvPr/>
        </p:nvSpPr>
        <p:spPr>
          <a:xfrm>
            <a:off x="4793488" y="3979654"/>
            <a:ext cx="1082349" cy="461665"/>
          </a:xfrm>
          <a:prstGeom prst="rect">
            <a:avLst/>
          </a:prstGeom>
          <a:noFill/>
        </p:spPr>
        <p:txBody>
          <a:bodyPr wrap="none" rtlCol="0">
            <a:spAutoFit/>
          </a:bodyPr>
          <a:lstStyle/>
          <a:p>
            <a:pPr algn="ctr"/>
            <a:r>
              <a:rPr lang="en-US" sz="1200" dirty="0">
                <a:solidFill>
                  <a:srgbClr val="A80649"/>
                </a:solidFill>
              </a:rPr>
              <a:t>API Gateway</a:t>
            </a:r>
          </a:p>
          <a:p>
            <a:pPr algn="ctr"/>
            <a:r>
              <a:rPr lang="en-US" sz="1200" dirty="0">
                <a:solidFill>
                  <a:srgbClr val="A80649"/>
                </a:solidFill>
              </a:rPr>
              <a:t>REST API</a:t>
            </a:r>
          </a:p>
        </p:txBody>
      </p:sp>
      <p:sp>
        <p:nvSpPr>
          <p:cNvPr id="54" name="TextBox 53">
            <a:extLst>
              <a:ext uri="{FF2B5EF4-FFF2-40B4-BE49-F238E27FC236}">
                <a16:creationId xmlns:a16="http://schemas.microsoft.com/office/drawing/2014/main" id="{B3F0E27B-6810-5E4F-97B3-35F9F1706E7E}"/>
              </a:ext>
            </a:extLst>
          </p:cNvPr>
          <p:cNvSpPr txBox="1"/>
          <p:nvPr/>
        </p:nvSpPr>
        <p:spPr>
          <a:xfrm>
            <a:off x="2723730" y="3979653"/>
            <a:ext cx="942887" cy="461665"/>
          </a:xfrm>
          <a:prstGeom prst="rect">
            <a:avLst/>
          </a:prstGeom>
          <a:noFill/>
        </p:spPr>
        <p:txBody>
          <a:bodyPr wrap="none" rtlCol="0">
            <a:spAutoFit/>
          </a:bodyPr>
          <a:lstStyle/>
          <a:p>
            <a:pPr algn="ctr"/>
            <a:r>
              <a:rPr lang="en-US" sz="1200" dirty="0">
                <a:solidFill>
                  <a:srgbClr val="4D27AA"/>
                </a:solidFill>
              </a:rPr>
              <a:t>CloudFront</a:t>
            </a:r>
          </a:p>
          <a:p>
            <a:pPr algn="ctr"/>
            <a:r>
              <a:rPr lang="en-US" sz="1200" dirty="0">
                <a:solidFill>
                  <a:srgbClr val="4D27AA"/>
                </a:solidFill>
              </a:rPr>
              <a:t>Distribution</a:t>
            </a:r>
          </a:p>
        </p:txBody>
      </p:sp>
      <p:sp>
        <p:nvSpPr>
          <p:cNvPr id="55" name="TextBox 54">
            <a:extLst>
              <a:ext uri="{FF2B5EF4-FFF2-40B4-BE49-F238E27FC236}">
                <a16:creationId xmlns:a16="http://schemas.microsoft.com/office/drawing/2014/main" id="{964C4F6D-8E32-174E-A7FE-40AECFDE57DD}"/>
              </a:ext>
            </a:extLst>
          </p:cNvPr>
          <p:cNvSpPr txBox="1"/>
          <p:nvPr/>
        </p:nvSpPr>
        <p:spPr>
          <a:xfrm>
            <a:off x="1019953" y="3979653"/>
            <a:ext cx="747320" cy="461665"/>
          </a:xfrm>
          <a:prstGeom prst="rect">
            <a:avLst/>
          </a:prstGeom>
          <a:noFill/>
        </p:spPr>
        <p:txBody>
          <a:bodyPr wrap="none" rtlCol="0">
            <a:spAutoFit/>
          </a:bodyPr>
          <a:lstStyle/>
          <a:p>
            <a:pPr algn="ctr"/>
            <a:r>
              <a:rPr lang="en-US" sz="1200" dirty="0"/>
              <a:t>Client</a:t>
            </a:r>
          </a:p>
          <a:p>
            <a:pPr algn="ctr"/>
            <a:r>
              <a:rPr lang="en-US" sz="1200" dirty="0"/>
              <a:t>Browser</a:t>
            </a:r>
          </a:p>
        </p:txBody>
      </p:sp>
      <p:sp>
        <p:nvSpPr>
          <p:cNvPr id="56" name="TextBox 55">
            <a:extLst>
              <a:ext uri="{FF2B5EF4-FFF2-40B4-BE49-F238E27FC236}">
                <a16:creationId xmlns:a16="http://schemas.microsoft.com/office/drawing/2014/main" id="{FEF3B150-C676-EF4F-9F35-05600EE2142E}"/>
              </a:ext>
            </a:extLst>
          </p:cNvPr>
          <p:cNvSpPr txBox="1"/>
          <p:nvPr/>
        </p:nvSpPr>
        <p:spPr>
          <a:xfrm>
            <a:off x="6493086" y="3402408"/>
            <a:ext cx="636713" cy="276999"/>
          </a:xfrm>
          <a:prstGeom prst="rect">
            <a:avLst/>
          </a:prstGeom>
          <a:noFill/>
        </p:spPr>
        <p:txBody>
          <a:bodyPr wrap="none" rtlCol="0">
            <a:spAutoFit/>
          </a:bodyPr>
          <a:lstStyle/>
          <a:p>
            <a:pPr algn="ctr"/>
            <a:r>
              <a:rPr lang="en-US" sz="1200" dirty="0">
                <a:solidFill>
                  <a:srgbClr val="002060"/>
                </a:solidFill>
              </a:rPr>
              <a:t>Invoke</a:t>
            </a:r>
          </a:p>
        </p:txBody>
      </p:sp>
      <p:sp>
        <p:nvSpPr>
          <p:cNvPr id="57" name="TextBox 56">
            <a:extLst>
              <a:ext uri="{FF2B5EF4-FFF2-40B4-BE49-F238E27FC236}">
                <a16:creationId xmlns:a16="http://schemas.microsoft.com/office/drawing/2014/main" id="{C7310205-DAB0-4943-B147-D5150B15903D}"/>
              </a:ext>
            </a:extLst>
          </p:cNvPr>
          <p:cNvSpPr txBox="1"/>
          <p:nvPr/>
        </p:nvSpPr>
        <p:spPr>
          <a:xfrm>
            <a:off x="3878106" y="3402408"/>
            <a:ext cx="755336" cy="276999"/>
          </a:xfrm>
          <a:prstGeom prst="rect">
            <a:avLst/>
          </a:prstGeom>
          <a:noFill/>
        </p:spPr>
        <p:txBody>
          <a:bodyPr wrap="none" rtlCol="0">
            <a:spAutoFit/>
          </a:bodyPr>
          <a:lstStyle/>
          <a:p>
            <a:pPr algn="ctr"/>
            <a:r>
              <a:rPr lang="en-US" sz="1200" dirty="0">
                <a:solidFill>
                  <a:srgbClr val="002060"/>
                </a:solidFill>
              </a:rPr>
              <a:t>Request</a:t>
            </a:r>
          </a:p>
        </p:txBody>
      </p:sp>
      <p:sp>
        <p:nvSpPr>
          <p:cNvPr id="58" name="TextBox 57">
            <a:extLst>
              <a:ext uri="{FF2B5EF4-FFF2-40B4-BE49-F238E27FC236}">
                <a16:creationId xmlns:a16="http://schemas.microsoft.com/office/drawing/2014/main" id="{693BA189-A9D7-C447-ACB8-7A6B690BDD5D}"/>
              </a:ext>
            </a:extLst>
          </p:cNvPr>
          <p:cNvSpPr txBox="1"/>
          <p:nvPr/>
        </p:nvSpPr>
        <p:spPr>
          <a:xfrm>
            <a:off x="1913527" y="3403090"/>
            <a:ext cx="755336" cy="276999"/>
          </a:xfrm>
          <a:prstGeom prst="rect">
            <a:avLst/>
          </a:prstGeom>
          <a:noFill/>
        </p:spPr>
        <p:txBody>
          <a:bodyPr wrap="none" rtlCol="0">
            <a:spAutoFit/>
          </a:bodyPr>
          <a:lstStyle/>
          <a:p>
            <a:pPr algn="ctr"/>
            <a:r>
              <a:rPr lang="en-US" sz="1200" dirty="0">
                <a:solidFill>
                  <a:srgbClr val="002060"/>
                </a:solidFill>
              </a:rPr>
              <a:t>Request</a:t>
            </a:r>
          </a:p>
        </p:txBody>
      </p:sp>
      <p:sp>
        <p:nvSpPr>
          <p:cNvPr id="59" name="TextBox 58">
            <a:extLst>
              <a:ext uri="{FF2B5EF4-FFF2-40B4-BE49-F238E27FC236}">
                <a16:creationId xmlns:a16="http://schemas.microsoft.com/office/drawing/2014/main" id="{834088C4-E201-B649-8ABA-0634EB880B3C}"/>
              </a:ext>
            </a:extLst>
          </p:cNvPr>
          <p:cNvSpPr txBox="1"/>
          <p:nvPr/>
        </p:nvSpPr>
        <p:spPr>
          <a:xfrm>
            <a:off x="5956358" y="3792021"/>
            <a:ext cx="1638590" cy="461665"/>
          </a:xfrm>
          <a:prstGeom prst="rect">
            <a:avLst/>
          </a:prstGeom>
          <a:noFill/>
        </p:spPr>
        <p:txBody>
          <a:bodyPr wrap="none" rtlCol="0">
            <a:spAutoFit/>
          </a:bodyPr>
          <a:lstStyle/>
          <a:p>
            <a:pPr algn="ctr"/>
            <a:r>
              <a:rPr lang="en-US" sz="1200" dirty="0">
                <a:solidFill>
                  <a:srgbClr val="002060"/>
                </a:solidFill>
              </a:rPr>
              <a:t>Response:</a:t>
            </a:r>
          </a:p>
          <a:p>
            <a:pPr algn="ctr"/>
            <a:r>
              <a:rPr lang="en-US" sz="1200" dirty="0">
                <a:solidFill>
                  <a:srgbClr val="002060"/>
                </a:solidFill>
              </a:rPr>
              <a:t>If ≤ 6MB: Image Data</a:t>
            </a:r>
          </a:p>
        </p:txBody>
      </p:sp>
      <p:cxnSp>
        <p:nvCxnSpPr>
          <p:cNvPr id="73" name="Straight Arrow Connector 72">
            <a:extLst>
              <a:ext uri="{FF2B5EF4-FFF2-40B4-BE49-F238E27FC236}">
                <a16:creationId xmlns:a16="http://schemas.microsoft.com/office/drawing/2014/main" id="{3AFBE8B4-E426-774D-9065-BDB33A60F05D}"/>
              </a:ext>
            </a:extLst>
          </p:cNvPr>
          <p:cNvCxnSpPr>
            <a:cxnSpLocks/>
          </p:cNvCxnSpPr>
          <p:nvPr/>
        </p:nvCxnSpPr>
        <p:spPr>
          <a:xfrm>
            <a:off x="5563262" y="3800002"/>
            <a:ext cx="2410881" cy="0"/>
          </a:xfrm>
          <a:prstGeom prst="straightConnector1">
            <a:avLst/>
          </a:prstGeom>
          <a:ln w="12700">
            <a:solidFill>
              <a:srgbClr val="545B64"/>
            </a:solidFill>
            <a:headEnd type="arrow" w="med" len="sm"/>
            <a:tailEnd type="none" w="med" len="sm"/>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7AC66061-0FD0-2A40-BEAA-F96E85E77157}"/>
              </a:ext>
            </a:extLst>
          </p:cNvPr>
          <p:cNvCxnSpPr>
            <a:cxnSpLocks/>
            <a:stCxn id="51" idx="2"/>
            <a:endCxn id="16" idx="0"/>
          </p:cNvCxnSpPr>
          <p:nvPr/>
        </p:nvCxnSpPr>
        <p:spPr>
          <a:xfrm>
            <a:off x="8202743" y="2968301"/>
            <a:ext cx="0" cy="546977"/>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18345BEF-2B03-9949-A070-D66B4A43B259}"/>
              </a:ext>
            </a:extLst>
          </p:cNvPr>
          <p:cNvCxnSpPr>
            <a:cxnSpLocks/>
          </p:cNvCxnSpPr>
          <p:nvPr/>
        </p:nvCxnSpPr>
        <p:spPr>
          <a:xfrm>
            <a:off x="3436473" y="3800002"/>
            <a:ext cx="1669589" cy="0"/>
          </a:xfrm>
          <a:prstGeom prst="straightConnector1">
            <a:avLst/>
          </a:prstGeom>
          <a:ln w="12700">
            <a:solidFill>
              <a:srgbClr val="545B64"/>
            </a:solidFill>
            <a:headEnd type="arrow" w="med" len="sm"/>
            <a:tailEnd type="none" w="med" len="sm"/>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435E8815-D079-4848-AAFB-C4C95FEBA838}"/>
              </a:ext>
            </a:extLst>
          </p:cNvPr>
          <p:cNvSpPr txBox="1"/>
          <p:nvPr/>
        </p:nvSpPr>
        <p:spPr>
          <a:xfrm>
            <a:off x="3831138" y="3792703"/>
            <a:ext cx="873957" cy="276999"/>
          </a:xfrm>
          <a:prstGeom prst="rect">
            <a:avLst/>
          </a:prstGeom>
          <a:noFill/>
        </p:spPr>
        <p:txBody>
          <a:bodyPr wrap="none" rtlCol="0">
            <a:spAutoFit/>
          </a:bodyPr>
          <a:lstStyle/>
          <a:p>
            <a:pPr algn="ctr"/>
            <a:r>
              <a:rPr lang="en-US" sz="1200" dirty="0">
                <a:solidFill>
                  <a:srgbClr val="002060"/>
                </a:solidFill>
              </a:rPr>
              <a:t>Response</a:t>
            </a:r>
          </a:p>
        </p:txBody>
      </p:sp>
      <p:grpSp>
        <p:nvGrpSpPr>
          <p:cNvPr id="43" name="Group 42">
            <a:extLst>
              <a:ext uri="{FF2B5EF4-FFF2-40B4-BE49-F238E27FC236}">
                <a16:creationId xmlns:a16="http://schemas.microsoft.com/office/drawing/2014/main" id="{9A240D8F-2FC9-AE46-BE0F-49D0599AA740}"/>
              </a:ext>
            </a:extLst>
          </p:cNvPr>
          <p:cNvGrpSpPr/>
          <p:nvPr/>
        </p:nvGrpSpPr>
        <p:grpSpPr>
          <a:xfrm>
            <a:off x="1628561" y="3688221"/>
            <a:ext cx="1338012" cy="112644"/>
            <a:chOff x="2161298" y="2148071"/>
            <a:chExt cx="1338012" cy="112644"/>
          </a:xfrm>
        </p:grpSpPr>
        <p:cxnSp>
          <p:nvCxnSpPr>
            <p:cNvPr id="44" name="Straight Arrow Connector 43">
              <a:extLst>
                <a:ext uri="{FF2B5EF4-FFF2-40B4-BE49-F238E27FC236}">
                  <a16:creationId xmlns:a16="http://schemas.microsoft.com/office/drawing/2014/main" id="{45034207-0632-6C47-A990-58D75F1042BC}"/>
                </a:ext>
              </a:extLst>
            </p:cNvPr>
            <p:cNvCxnSpPr>
              <a:cxnSpLocks/>
            </p:cNvCxnSpPr>
            <p:nvPr/>
          </p:nvCxnSpPr>
          <p:spPr>
            <a:xfrm>
              <a:off x="2161298" y="2148071"/>
              <a:ext cx="1338012" cy="0"/>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095D0D74-AE61-5C40-B069-94684D3FFFB7}"/>
                </a:ext>
              </a:extLst>
            </p:cNvPr>
            <p:cNvCxnSpPr>
              <a:cxnSpLocks/>
            </p:cNvCxnSpPr>
            <p:nvPr/>
          </p:nvCxnSpPr>
          <p:spPr>
            <a:xfrm>
              <a:off x="2161298" y="2260715"/>
              <a:ext cx="1338012" cy="0"/>
            </a:xfrm>
            <a:prstGeom prst="straightConnector1">
              <a:avLst/>
            </a:prstGeom>
            <a:ln w="12700">
              <a:solidFill>
                <a:srgbClr val="545B64"/>
              </a:solidFill>
              <a:headEnd type="arrow" w="med" len="sm"/>
              <a:tailEnd type="none" w="med" len="sm"/>
            </a:ln>
          </p:spPr>
          <p:style>
            <a:lnRef idx="1">
              <a:schemeClr val="accent1"/>
            </a:lnRef>
            <a:fillRef idx="0">
              <a:schemeClr val="accent1"/>
            </a:fillRef>
            <a:effectRef idx="0">
              <a:schemeClr val="accent1"/>
            </a:effectRef>
            <a:fontRef idx="minor">
              <a:schemeClr val="tx1"/>
            </a:fontRef>
          </p:style>
        </p:cxnSp>
      </p:grpSp>
      <p:sp>
        <p:nvSpPr>
          <p:cNvPr id="46" name="TextBox 45">
            <a:extLst>
              <a:ext uri="{FF2B5EF4-FFF2-40B4-BE49-F238E27FC236}">
                <a16:creationId xmlns:a16="http://schemas.microsoft.com/office/drawing/2014/main" id="{19F2F35A-84BD-2D41-B6F5-5EE58A081EFC}"/>
              </a:ext>
            </a:extLst>
          </p:cNvPr>
          <p:cNvSpPr txBox="1"/>
          <p:nvPr/>
        </p:nvSpPr>
        <p:spPr>
          <a:xfrm>
            <a:off x="1854218" y="3792703"/>
            <a:ext cx="873957" cy="276999"/>
          </a:xfrm>
          <a:prstGeom prst="rect">
            <a:avLst/>
          </a:prstGeom>
          <a:noFill/>
        </p:spPr>
        <p:txBody>
          <a:bodyPr wrap="none" rtlCol="0">
            <a:spAutoFit/>
          </a:bodyPr>
          <a:lstStyle/>
          <a:p>
            <a:pPr algn="ctr"/>
            <a:r>
              <a:rPr lang="en-US" sz="1200" dirty="0">
                <a:solidFill>
                  <a:srgbClr val="002060"/>
                </a:solidFill>
              </a:rPr>
              <a:t>Response</a:t>
            </a:r>
          </a:p>
        </p:txBody>
      </p:sp>
    </p:spTree>
    <p:extLst>
      <p:ext uri="{BB962C8B-B14F-4D97-AF65-F5344CB8AC3E}">
        <p14:creationId xmlns:p14="http://schemas.microsoft.com/office/powerpoint/2010/main" val="22632724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2813C-60DA-D347-97AF-68D7CAA76976}"/>
              </a:ext>
            </a:extLst>
          </p:cNvPr>
          <p:cNvSpPr>
            <a:spLocks noGrp="1"/>
          </p:cNvSpPr>
          <p:nvPr>
            <p:ph type="title"/>
          </p:nvPr>
        </p:nvSpPr>
        <p:spPr/>
        <p:txBody>
          <a:bodyPr/>
          <a:lstStyle/>
          <a:p>
            <a:r>
              <a:rPr lang="en-US" dirty="0"/>
              <a:t>Defeating the 6MB Limit</a:t>
            </a:r>
          </a:p>
        </p:txBody>
      </p:sp>
      <p:sp>
        <p:nvSpPr>
          <p:cNvPr id="3" name="Text Placeholder 2">
            <a:extLst>
              <a:ext uri="{FF2B5EF4-FFF2-40B4-BE49-F238E27FC236}">
                <a16:creationId xmlns:a16="http://schemas.microsoft.com/office/drawing/2014/main" id="{16164528-6C44-F941-A426-EFBAEA371261}"/>
              </a:ext>
            </a:extLst>
          </p:cNvPr>
          <p:cNvSpPr>
            <a:spLocks noGrp="1"/>
          </p:cNvSpPr>
          <p:nvPr>
            <p:ph type="body" idx="1"/>
          </p:nvPr>
        </p:nvSpPr>
        <p:spPr/>
        <p:txBody>
          <a:bodyPr/>
          <a:lstStyle/>
          <a:p>
            <a:pPr marL="114300" indent="0">
              <a:buNone/>
            </a:pPr>
            <a:endParaRPr lang="en-US" dirty="0"/>
          </a:p>
          <a:p>
            <a:pPr marL="114300" indent="0">
              <a:buNone/>
            </a:pPr>
            <a:endParaRPr lang="en-US" dirty="0"/>
          </a:p>
        </p:txBody>
      </p:sp>
      <p:pic>
        <p:nvPicPr>
          <p:cNvPr id="9" name="Graphic 8">
            <a:extLst>
              <a:ext uri="{FF2B5EF4-FFF2-40B4-BE49-F238E27FC236}">
                <a16:creationId xmlns:a16="http://schemas.microsoft.com/office/drawing/2014/main" id="{7A822A0D-8FF9-6D42-B8BE-B16AC5E58A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66573" y="351527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Graphic 24">
            <a:extLst>
              <a:ext uri="{FF2B5EF4-FFF2-40B4-BE49-F238E27FC236}">
                <a16:creationId xmlns:a16="http://schemas.microsoft.com/office/drawing/2014/main" id="{FB51D2CE-F4FE-B949-88FB-17CECF45D9C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8661" y="3508928"/>
            <a:ext cx="46990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Graphic 14">
            <a:extLst>
              <a:ext uri="{FF2B5EF4-FFF2-40B4-BE49-F238E27FC236}">
                <a16:creationId xmlns:a16="http://schemas.microsoft.com/office/drawing/2014/main" id="{EA8A8654-EABB-7D4A-A059-0CE649835C6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74143" y="5250435"/>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Graphic 13">
            <a:extLst>
              <a:ext uri="{FF2B5EF4-FFF2-40B4-BE49-F238E27FC236}">
                <a16:creationId xmlns:a16="http://schemas.microsoft.com/office/drawing/2014/main" id="{8F5AE048-3642-BE4A-845D-79E71067E2F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74143" y="351527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Graphic 6">
            <a:extLst>
              <a:ext uri="{FF2B5EF4-FFF2-40B4-BE49-F238E27FC236}">
                <a16:creationId xmlns:a16="http://schemas.microsoft.com/office/drawing/2014/main" id="{D2F55DF0-0095-1447-8873-DBD87B3DAC14}"/>
              </a:ext>
            </a:extLst>
          </p:cNvPr>
          <p:cNvPicPr>
            <a:picLocks noChangeAspect="1" noChangeArrowheads="1"/>
          </p:cNvPicPr>
          <p:nvPr/>
        </p:nvPicPr>
        <p:blipFill>
          <a:blip r:embed="rId7">
            <a:extLst>
              <a:ext uri="{96DAC541-7B7A-43D3-8B79-37D633B846F1}">
                <asvg:svgBlip xmlns:asvg="http://schemas.microsoft.com/office/drawing/2016/SVG/main" r:embed="rId8"/>
              </a:ext>
            </a:extLst>
          </a:blip>
          <a:srcRect/>
          <a:stretch/>
        </p:blipFill>
        <p:spPr bwMode="auto">
          <a:xfrm>
            <a:off x="5106062" y="351527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7" name="Straight Arrow Connector 26">
            <a:extLst>
              <a:ext uri="{FF2B5EF4-FFF2-40B4-BE49-F238E27FC236}">
                <a16:creationId xmlns:a16="http://schemas.microsoft.com/office/drawing/2014/main" id="{057941EE-F4BA-E447-9BAC-410C714DB298}"/>
              </a:ext>
            </a:extLst>
          </p:cNvPr>
          <p:cNvCxnSpPr>
            <a:cxnSpLocks/>
          </p:cNvCxnSpPr>
          <p:nvPr/>
        </p:nvCxnSpPr>
        <p:spPr>
          <a:xfrm>
            <a:off x="5563263" y="3688350"/>
            <a:ext cx="2419847" cy="0"/>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D16A05B9-1D9B-504B-AF59-5993678232AB}"/>
              </a:ext>
            </a:extLst>
          </p:cNvPr>
          <p:cNvCxnSpPr>
            <a:cxnSpLocks/>
          </p:cNvCxnSpPr>
          <p:nvPr/>
        </p:nvCxnSpPr>
        <p:spPr>
          <a:xfrm>
            <a:off x="1628561" y="3688221"/>
            <a:ext cx="1338012" cy="0"/>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8EFE914D-383B-2548-A23C-52C3E78D0F78}"/>
              </a:ext>
            </a:extLst>
          </p:cNvPr>
          <p:cNvCxnSpPr>
            <a:cxnSpLocks/>
          </p:cNvCxnSpPr>
          <p:nvPr/>
        </p:nvCxnSpPr>
        <p:spPr>
          <a:xfrm>
            <a:off x="3436473" y="3687358"/>
            <a:ext cx="1669589" cy="0"/>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CC6EF3F5-31F8-974C-83C8-C9AFC80DCC87}"/>
              </a:ext>
            </a:extLst>
          </p:cNvPr>
          <p:cNvSpPr txBox="1"/>
          <p:nvPr/>
        </p:nvSpPr>
        <p:spPr>
          <a:xfrm>
            <a:off x="838200" y="1859677"/>
            <a:ext cx="7442495" cy="400110"/>
          </a:xfrm>
          <a:prstGeom prst="rect">
            <a:avLst/>
          </a:prstGeom>
          <a:noFill/>
        </p:spPr>
        <p:txBody>
          <a:bodyPr wrap="square" rtlCol="0">
            <a:spAutoFit/>
          </a:bodyPr>
          <a:lstStyle/>
          <a:p>
            <a:r>
              <a:rPr lang="en-US" sz="2000" dirty="0">
                <a:latin typeface="Consolas" panose="020B0609020204030204" pitchFamily="49" charset="0"/>
                <a:cs typeface="Consolas" panose="020B0609020204030204" pitchFamily="49" charset="0"/>
              </a:rPr>
              <a:t>GET /</a:t>
            </a:r>
            <a:r>
              <a:rPr lang="en-US" sz="2000" dirty="0" err="1">
                <a:latin typeface="Consolas" panose="020B0609020204030204" pitchFamily="49" charset="0"/>
                <a:cs typeface="Consolas" panose="020B0609020204030204" pitchFamily="49" charset="0"/>
              </a:rPr>
              <a:t>iiif</a:t>
            </a:r>
            <a:r>
              <a:rPr lang="en-US" sz="2000" dirty="0">
                <a:latin typeface="Consolas" panose="020B0609020204030204" pitchFamily="49" charset="0"/>
                <a:cs typeface="Consolas" panose="020B0609020204030204" pitchFamily="49" charset="0"/>
              </a:rPr>
              <a:t>/2/12345/square/full/0/</a:t>
            </a:r>
            <a:r>
              <a:rPr lang="en-US" sz="2000" dirty="0" err="1">
                <a:latin typeface="Consolas" panose="020B0609020204030204" pitchFamily="49" charset="0"/>
                <a:cs typeface="Consolas" panose="020B0609020204030204" pitchFamily="49" charset="0"/>
              </a:rPr>
              <a:t>default.jpg</a:t>
            </a:r>
            <a:endParaRPr lang="en-US" sz="2000" dirty="0">
              <a:latin typeface="Consolas" panose="020B0609020204030204" pitchFamily="49" charset="0"/>
              <a:cs typeface="Consolas" panose="020B0609020204030204" pitchFamily="49" charset="0"/>
            </a:endParaRPr>
          </a:p>
        </p:txBody>
      </p:sp>
      <p:sp>
        <p:nvSpPr>
          <p:cNvPr id="50" name="TextBox 49">
            <a:extLst>
              <a:ext uri="{FF2B5EF4-FFF2-40B4-BE49-F238E27FC236}">
                <a16:creationId xmlns:a16="http://schemas.microsoft.com/office/drawing/2014/main" id="{B95E67C9-AA46-FE4B-88ED-DE712FDC9170}"/>
              </a:ext>
            </a:extLst>
          </p:cNvPr>
          <p:cNvSpPr txBox="1"/>
          <p:nvPr/>
        </p:nvSpPr>
        <p:spPr>
          <a:xfrm>
            <a:off x="8202743" y="2984317"/>
            <a:ext cx="1208985" cy="461665"/>
          </a:xfrm>
          <a:prstGeom prst="rect">
            <a:avLst/>
          </a:prstGeom>
          <a:noFill/>
        </p:spPr>
        <p:txBody>
          <a:bodyPr wrap="none" rtlCol="0">
            <a:spAutoFit/>
          </a:bodyPr>
          <a:lstStyle/>
          <a:p>
            <a:pPr algn="ctr"/>
            <a:r>
              <a:rPr lang="en-US" sz="1200" dirty="0">
                <a:solidFill>
                  <a:srgbClr val="002060"/>
                </a:solidFill>
              </a:rPr>
              <a:t>Retrieve &amp;</a:t>
            </a:r>
          </a:p>
          <a:p>
            <a:pPr algn="ctr"/>
            <a:r>
              <a:rPr lang="en-US" sz="1200" dirty="0">
                <a:solidFill>
                  <a:srgbClr val="002060"/>
                </a:solidFill>
              </a:rPr>
              <a:t>Process Image</a:t>
            </a:r>
          </a:p>
        </p:txBody>
      </p:sp>
      <p:grpSp>
        <p:nvGrpSpPr>
          <p:cNvPr id="65" name="Group 64">
            <a:extLst>
              <a:ext uri="{FF2B5EF4-FFF2-40B4-BE49-F238E27FC236}">
                <a16:creationId xmlns:a16="http://schemas.microsoft.com/office/drawing/2014/main" id="{EEFEB4ED-9AF9-B049-9AB9-8533857EF4D3}"/>
              </a:ext>
            </a:extLst>
          </p:cNvPr>
          <p:cNvGrpSpPr/>
          <p:nvPr/>
        </p:nvGrpSpPr>
        <p:grpSpPr>
          <a:xfrm>
            <a:off x="7875570" y="2042167"/>
            <a:ext cx="654346" cy="926134"/>
            <a:chOff x="9017726" y="3515186"/>
            <a:chExt cx="654346" cy="926134"/>
          </a:xfrm>
        </p:grpSpPr>
        <p:pic>
          <p:nvPicPr>
            <p:cNvPr id="14" name="Graphic 31">
              <a:extLst>
                <a:ext uri="{FF2B5EF4-FFF2-40B4-BE49-F238E27FC236}">
                  <a16:creationId xmlns:a16="http://schemas.microsoft.com/office/drawing/2014/main" id="{5F92374D-94D4-8646-BB32-4AAB798385F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116300" y="3515186"/>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Box 50">
              <a:extLst>
                <a:ext uri="{FF2B5EF4-FFF2-40B4-BE49-F238E27FC236}">
                  <a16:creationId xmlns:a16="http://schemas.microsoft.com/office/drawing/2014/main" id="{9C0015C0-451B-D14B-A0D7-ED5B63CA0A1E}"/>
                </a:ext>
              </a:extLst>
            </p:cNvPr>
            <p:cNvSpPr txBox="1"/>
            <p:nvPr/>
          </p:nvSpPr>
          <p:spPr>
            <a:xfrm>
              <a:off x="9017726" y="3979655"/>
              <a:ext cx="654346" cy="461665"/>
            </a:xfrm>
            <a:prstGeom prst="rect">
              <a:avLst/>
            </a:prstGeom>
            <a:noFill/>
          </p:spPr>
          <p:txBody>
            <a:bodyPr wrap="none" rtlCol="0">
              <a:spAutoFit/>
            </a:bodyPr>
            <a:lstStyle/>
            <a:p>
              <a:pPr algn="ctr"/>
              <a:r>
                <a:rPr lang="en-US" sz="1200" dirty="0">
                  <a:solidFill>
                    <a:srgbClr val="408723"/>
                  </a:solidFill>
                </a:rPr>
                <a:t>Image</a:t>
              </a:r>
            </a:p>
            <a:p>
              <a:pPr algn="ctr"/>
              <a:r>
                <a:rPr lang="en-US" sz="1200" dirty="0">
                  <a:solidFill>
                    <a:srgbClr val="408723"/>
                  </a:solidFill>
                </a:rPr>
                <a:t>Bucket</a:t>
              </a:r>
            </a:p>
          </p:txBody>
        </p:sp>
      </p:grpSp>
      <p:sp>
        <p:nvSpPr>
          <p:cNvPr id="52" name="TextBox 51">
            <a:extLst>
              <a:ext uri="{FF2B5EF4-FFF2-40B4-BE49-F238E27FC236}">
                <a16:creationId xmlns:a16="http://schemas.microsoft.com/office/drawing/2014/main" id="{0E9FD47C-066E-0F45-8001-3D5B444AFD05}"/>
              </a:ext>
            </a:extLst>
          </p:cNvPr>
          <p:cNvSpPr txBox="1"/>
          <p:nvPr/>
        </p:nvSpPr>
        <p:spPr>
          <a:xfrm>
            <a:off x="7682411" y="3979655"/>
            <a:ext cx="1040670" cy="461665"/>
          </a:xfrm>
          <a:prstGeom prst="rect">
            <a:avLst/>
          </a:prstGeom>
          <a:noFill/>
        </p:spPr>
        <p:txBody>
          <a:bodyPr wrap="none" rtlCol="0">
            <a:spAutoFit/>
          </a:bodyPr>
          <a:lstStyle/>
          <a:p>
            <a:pPr algn="ctr"/>
            <a:r>
              <a:rPr lang="en-US" sz="1200" dirty="0">
                <a:solidFill>
                  <a:srgbClr val="D15A08"/>
                </a:solidFill>
              </a:rPr>
              <a:t>Lambda</a:t>
            </a:r>
          </a:p>
          <a:p>
            <a:pPr algn="ctr"/>
            <a:r>
              <a:rPr lang="en-US" sz="1200" dirty="0">
                <a:solidFill>
                  <a:srgbClr val="D15A08"/>
                </a:solidFill>
              </a:rPr>
              <a:t>IIIF Function</a:t>
            </a:r>
          </a:p>
        </p:txBody>
      </p:sp>
      <p:sp>
        <p:nvSpPr>
          <p:cNvPr id="53" name="TextBox 52">
            <a:extLst>
              <a:ext uri="{FF2B5EF4-FFF2-40B4-BE49-F238E27FC236}">
                <a16:creationId xmlns:a16="http://schemas.microsoft.com/office/drawing/2014/main" id="{08A05D2C-42A6-004D-A3D1-36380BDB12D1}"/>
              </a:ext>
            </a:extLst>
          </p:cNvPr>
          <p:cNvSpPr txBox="1"/>
          <p:nvPr/>
        </p:nvSpPr>
        <p:spPr>
          <a:xfrm>
            <a:off x="4793488" y="3979654"/>
            <a:ext cx="1082349" cy="461665"/>
          </a:xfrm>
          <a:prstGeom prst="rect">
            <a:avLst/>
          </a:prstGeom>
          <a:noFill/>
        </p:spPr>
        <p:txBody>
          <a:bodyPr wrap="none" rtlCol="0">
            <a:spAutoFit/>
          </a:bodyPr>
          <a:lstStyle/>
          <a:p>
            <a:pPr algn="ctr"/>
            <a:r>
              <a:rPr lang="en-US" sz="1200" dirty="0">
                <a:solidFill>
                  <a:srgbClr val="A80649"/>
                </a:solidFill>
              </a:rPr>
              <a:t>API Gateway</a:t>
            </a:r>
          </a:p>
          <a:p>
            <a:pPr algn="ctr"/>
            <a:r>
              <a:rPr lang="en-US" sz="1200" dirty="0">
                <a:solidFill>
                  <a:srgbClr val="A80649"/>
                </a:solidFill>
              </a:rPr>
              <a:t>REST API</a:t>
            </a:r>
          </a:p>
        </p:txBody>
      </p:sp>
      <p:sp>
        <p:nvSpPr>
          <p:cNvPr id="54" name="TextBox 53">
            <a:extLst>
              <a:ext uri="{FF2B5EF4-FFF2-40B4-BE49-F238E27FC236}">
                <a16:creationId xmlns:a16="http://schemas.microsoft.com/office/drawing/2014/main" id="{B3F0E27B-6810-5E4F-97B3-35F9F1706E7E}"/>
              </a:ext>
            </a:extLst>
          </p:cNvPr>
          <p:cNvSpPr txBox="1"/>
          <p:nvPr/>
        </p:nvSpPr>
        <p:spPr>
          <a:xfrm>
            <a:off x="2723730" y="3979653"/>
            <a:ext cx="942887" cy="461665"/>
          </a:xfrm>
          <a:prstGeom prst="rect">
            <a:avLst/>
          </a:prstGeom>
          <a:noFill/>
        </p:spPr>
        <p:txBody>
          <a:bodyPr wrap="none" rtlCol="0">
            <a:spAutoFit/>
          </a:bodyPr>
          <a:lstStyle/>
          <a:p>
            <a:pPr algn="ctr"/>
            <a:r>
              <a:rPr lang="en-US" sz="1200" dirty="0">
                <a:solidFill>
                  <a:srgbClr val="4D27AA"/>
                </a:solidFill>
              </a:rPr>
              <a:t>CloudFront</a:t>
            </a:r>
          </a:p>
          <a:p>
            <a:pPr algn="ctr"/>
            <a:r>
              <a:rPr lang="en-US" sz="1200" dirty="0">
                <a:solidFill>
                  <a:srgbClr val="4D27AA"/>
                </a:solidFill>
              </a:rPr>
              <a:t>Distribution</a:t>
            </a:r>
          </a:p>
        </p:txBody>
      </p:sp>
      <p:sp>
        <p:nvSpPr>
          <p:cNvPr id="55" name="TextBox 54">
            <a:extLst>
              <a:ext uri="{FF2B5EF4-FFF2-40B4-BE49-F238E27FC236}">
                <a16:creationId xmlns:a16="http://schemas.microsoft.com/office/drawing/2014/main" id="{964C4F6D-8E32-174E-A7FE-40AECFDE57DD}"/>
              </a:ext>
            </a:extLst>
          </p:cNvPr>
          <p:cNvSpPr txBox="1"/>
          <p:nvPr/>
        </p:nvSpPr>
        <p:spPr>
          <a:xfrm>
            <a:off x="1019953" y="3979653"/>
            <a:ext cx="747320" cy="461665"/>
          </a:xfrm>
          <a:prstGeom prst="rect">
            <a:avLst/>
          </a:prstGeom>
          <a:noFill/>
        </p:spPr>
        <p:txBody>
          <a:bodyPr wrap="none" rtlCol="0">
            <a:spAutoFit/>
          </a:bodyPr>
          <a:lstStyle/>
          <a:p>
            <a:pPr algn="ctr"/>
            <a:r>
              <a:rPr lang="en-US" sz="1200" dirty="0"/>
              <a:t>Client</a:t>
            </a:r>
          </a:p>
          <a:p>
            <a:pPr algn="ctr"/>
            <a:r>
              <a:rPr lang="en-US" sz="1200" dirty="0"/>
              <a:t>Browser</a:t>
            </a:r>
          </a:p>
        </p:txBody>
      </p:sp>
      <p:sp>
        <p:nvSpPr>
          <p:cNvPr id="56" name="TextBox 55">
            <a:extLst>
              <a:ext uri="{FF2B5EF4-FFF2-40B4-BE49-F238E27FC236}">
                <a16:creationId xmlns:a16="http://schemas.microsoft.com/office/drawing/2014/main" id="{FEF3B150-C676-EF4F-9F35-05600EE2142E}"/>
              </a:ext>
            </a:extLst>
          </p:cNvPr>
          <p:cNvSpPr txBox="1"/>
          <p:nvPr/>
        </p:nvSpPr>
        <p:spPr>
          <a:xfrm>
            <a:off x="6493086" y="3402408"/>
            <a:ext cx="636713" cy="276999"/>
          </a:xfrm>
          <a:prstGeom prst="rect">
            <a:avLst/>
          </a:prstGeom>
          <a:noFill/>
        </p:spPr>
        <p:txBody>
          <a:bodyPr wrap="none" rtlCol="0">
            <a:spAutoFit/>
          </a:bodyPr>
          <a:lstStyle/>
          <a:p>
            <a:pPr algn="ctr"/>
            <a:r>
              <a:rPr lang="en-US" sz="1200" dirty="0">
                <a:solidFill>
                  <a:srgbClr val="002060"/>
                </a:solidFill>
              </a:rPr>
              <a:t>Invoke</a:t>
            </a:r>
          </a:p>
        </p:txBody>
      </p:sp>
      <p:sp>
        <p:nvSpPr>
          <p:cNvPr id="57" name="TextBox 56">
            <a:extLst>
              <a:ext uri="{FF2B5EF4-FFF2-40B4-BE49-F238E27FC236}">
                <a16:creationId xmlns:a16="http://schemas.microsoft.com/office/drawing/2014/main" id="{C7310205-DAB0-4943-B147-D5150B15903D}"/>
              </a:ext>
            </a:extLst>
          </p:cNvPr>
          <p:cNvSpPr txBox="1"/>
          <p:nvPr/>
        </p:nvSpPr>
        <p:spPr>
          <a:xfrm>
            <a:off x="3878106" y="3402408"/>
            <a:ext cx="755336" cy="276999"/>
          </a:xfrm>
          <a:prstGeom prst="rect">
            <a:avLst/>
          </a:prstGeom>
          <a:noFill/>
        </p:spPr>
        <p:txBody>
          <a:bodyPr wrap="none" rtlCol="0">
            <a:spAutoFit/>
          </a:bodyPr>
          <a:lstStyle/>
          <a:p>
            <a:pPr algn="ctr"/>
            <a:r>
              <a:rPr lang="en-US" sz="1200" dirty="0">
                <a:solidFill>
                  <a:srgbClr val="002060"/>
                </a:solidFill>
              </a:rPr>
              <a:t>Request</a:t>
            </a:r>
          </a:p>
        </p:txBody>
      </p:sp>
      <p:sp>
        <p:nvSpPr>
          <p:cNvPr id="58" name="TextBox 57">
            <a:extLst>
              <a:ext uri="{FF2B5EF4-FFF2-40B4-BE49-F238E27FC236}">
                <a16:creationId xmlns:a16="http://schemas.microsoft.com/office/drawing/2014/main" id="{693BA189-A9D7-C447-ACB8-7A6B690BDD5D}"/>
              </a:ext>
            </a:extLst>
          </p:cNvPr>
          <p:cNvSpPr txBox="1"/>
          <p:nvPr/>
        </p:nvSpPr>
        <p:spPr>
          <a:xfrm>
            <a:off x="1913527" y="3403090"/>
            <a:ext cx="755336" cy="276999"/>
          </a:xfrm>
          <a:prstGeom prst="rect">
            <a:avLst/>
          </a:prstGeom>
          <a:noFill/>
        </p:spPr>
        <p:txBody>
          <a:bodyPr wrap="none" rtlCol="0">
            <a:spAutoFit/>
          </a:bodyPr>
          <a:lstStyle/>
          <a:p>
            <a:pPr algn="ctr"/>
            <a:r>
              <a:rPr lang="en-US" sz="1200" dirty="0">
                <a:solidFill>
                  <a:srgbClr val="002060"/>
                </a:solidFill>
              </a:rPr>
              <a:t>Request</a:t>
            </a:r>
          </a:p>
        </p:txBody>
      </p:sp>
      <p:sp>
        <p:nvSpPr>
          <p:cNvPr id="59" name="TextBox 58">
            <a:extLst>
              <a:ext uri="{FF2B5EF4-FFF2-40B4-BE49-F238E27FC236}">
                <a16:creationId xmlns:a16="http://schemas.microsoft.com/office/drawing/2014/main" id="{834088C4-E201-B649-8ABA-0634EB880B3C}"/>
              </a:ext>
            </a:extLst>
          </p:cNvPr>
          <p:cNvSpPr txBox="1"/>
          <p:nvPr/>
        </p:nvSpPr>
        <p:spPr>
          <a:xfrm>
            <a:off x="5798463" y="3792021"/>
            <a:ext cx="1954381" cy="646331"/>
          </a:xfrm>
          <a:prstGeom prst="rect">
            <a:avLst/>
          </a:prstGeom>
          <a:noFill/>
        </p:spPr>
        <p:txBody>
          <a:bodyPr wrap="none" rtlCol="0">
            <a:spAutoFit/>
          </a:bodyPr>
          <a:lstStyle/>
          <a:p>
            <a:pPr algn="ctr"/>
            <a:r>
              <a:rPr lang="en-US" sz="1200" dirty="0">
                <a:solidFill>
                  <a:srgbClr val="002060"/>
                </a:solidFill>
              </a:rPr>
              <a:t>Response:</a:t>
            </a:r>
          </a:p>
          <a:p>
            <a:pPr algn="ctr"/>
            <a:r>
              <a:rPr lang="en-US" sz="1200" dirty="0">
                <a:solidFill>
                  <a:srgbClr val="002060"/>
                </a:solidFill>
              </a:rPr>
              <a:t>If ≤ 6MB: Image Data</a:t>
            </a:r>
          </a:p>
          <a:p>
            <a:pPr algn="ctr"/>
            <a:r>
              <a:rPr lang="en-US" sz="1200" dirty="0">
                <a:solidFill>
                  <a:srgbClr val="002060"/>
                </a:solidFill>
              </a:rPr>
              <a:t>If &gt; 6MB: </a:t>
            </a:r>
            <a:r>
              <a:rPr lang="en-US" sz="1200" dirty="0">
                <a:solidFill>
                  <a:srgbClr val="002060"/>
                </a:solidFill>
                <a:latin typeface="Consolas" panose="020B0609020204030204" pitchFamily="49" charset="0"/>
                <a:cs typeface="Consolas" panose="020B0609020204030204" pitchFamily="49" charset="0"/>
              </a:rPr>
              <a:t>404 Not Found</a:t>
            </a:r>
          </a:p>
        </p:txBody>
      </p:sp>
      <p:sp>
        <p:nvSpPr>
          <p:cNvPr id="61" name="TextBox 60">
            <a:extLst>
              <a:ext uri="{FF2B5EF4-FFF2-40B4-BE49-F238E27FC236}">
                <a16:creationId xmlns:a16="http://schemas.microsoft.com/office/drawing/2014/main" id="{6E7CB073-479E-5E41-819D-A8EB1578BC5A}"/>
              </a:ext>
            </a:extLst>
          </p:cNvPr>
          <p:cNvSpPr txBox="1"/>
          <p:nvPr/>
        </p:nvSpPr>
        <p:spPr>
          <a:xfrm>
            <a:off x="7837900" y="5707635"/>
            <a:ext cx="729687" cy="461665"/>
          </a:xfrm>
          <a:prstGeom prst="rect">
            <a:avLst/>
          </a:prstGeom>
          <a:noFill/>
        </p:spPr>
        <p:txBody>
          <a:bodyPr wrap="none" rtlCol="0">
            <a:spAutoFit/>
          </a:bodyPr>
          <a:lstStyle/>
          <a:p>
            <a:pPr algn="ctr"/>
            <a:r>
              <a:rPr lang="en-US" sz="1200" dirty="0">
                <a:solidFill>
                  <a:srgbClr val="408723"/>
                </a:solidFill>
              </a:rPr>
              <a:t>Failover</a:t>
            </a:r>
          </a:p>
          <a:p>
            <a:pPr algn="ctr"/>
            <a:r>
              <a:rPr lang="en-US" sz="1200" dirty="0">
                <a:solidFill>
                  <a:srgbClr val="408723"/>
                </a:solidFill>
              </a:rPr>
              <a:t>Bucket</a:t>
            </a:r>
          </a:p>
        </p:txBody>
      </p:sp>
      <p:cxnSp>
        <p:nvCxnSpPr>
          <p:cNvPr id="73" name="Straight Arrow Connector 72">
            <a:extLst>
              <a:ext uri="{FF2B5EF4-FFF2-40B4-BE49-F238E27FC236}">
                <a16:creationId xmlns:a16="http://schemas.microsoft.com/office/drawing/2014/main" id="{3AFBE8B4-E426-774D-9065-BDB33A60F05D}"/>
              </a:ext>
            </a:extLst>
          </p:cNvPr>
          <p:cNvCxnSpPr>
            <a:cxnSpLocks/>
          </p:cNvCxnSpPr>
          <p:nvPr/>
        </p:nvCxnSpPr>
        <p:spPr>
          <a:xfrm>
            <a:off x="5563262" y="3800002"/>
            <a:ext cx="2410881" cy="0"/>
          </a:xfrm>
          <a:prstGeom prst="straightConnector1">
            <a:avLst/>
          </a:prstGeom>
          <a:ln w="12700">
            <a:solidFill>
              <a:srgbClr val="545B64"/>
            </a:solidFill>
            <a:headEnd type="arrow" w="med" len="sm"/>
            <a:tailEnd type="none" w="med" len="sm"/>
          </a:ln>
        </p:spPr>
        <p:style>
          <a:lnRef idx="1">
            <a:schemeClr val="accent1"/>
          </a:lnRef>
          <a:fillRef idx="0">
            <a:schemeClr val="accent1"/>
          </a:fillRef>
          <a:effectRef idx="0">
            <a:schemeClr val="accent1"/>
          </a:effectRef>
          <a:fontRef idx="minor">
            <a:schemeClr val="tx1"/>
          </a:fontRef>
        </p:style>
      </p:cxnSp>
      <p:cxnSp>
        <p:nvCxnSpPr>
          <p:cNvPr id="78" name="Elbow Connector 77">
            <a:extLst>
              <a:ext uri="{FF2B5EF4-FFF2-40B4-BE49-F238E27FC236}">
                <a16:creationId xmlns:a16="http://schemas.microsoft.com/office/drawing/2014/main" id="{8A6E9626-9347-E845-AF66-757501C53230}"/>
              </a:ext>
            </a:extLst>
          </p:cNvPr>
          <p:cNvCxnSpPr>
            <a:cxnSpLocks/>
            <a:stCxn id="16" idx="3"/>
            <a:endCxn id="15" idx="3"/>
          </p:cNvCxnSpPr>
          <p:nvPr/>
        </p:nvCxnSpPr>
        <p:spPr>
          <a:xfrm>
            <a:off x="8431343" y="3743878"/>
            <a:ext cx="12700" cy="1735157"/>
          </a:xfrm>
          <a:prstGeom prst="bentConnector3">
            <a:avLst>
              <a:gd name="adj1" fmla="val 1800000"/>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EE818FD9-49D1-9947-B0C7-AB71CECB562A}"/>
              </a:ext>
            </a:extLst>
          </p:cNvPr>
          <p:cNvSpPr txBox="1"/>
          <p:nvPr/>
        </p:nvSpPr>
        <p:spPr>
          <a:xfrm>
            <a:off x="8709519" y="4482934"/>
            <a:ext cx="2818400" cy="461665"/>
          </a:xfrm>
          <a:prstGeom prst="rect">
            <a:avLst/>
          </a:prstGeom>
          <a:noFill/>
        </p:spPr>
        <p:txBody>
          <a:bodyPr wrap="none" rtlCol="0">
            <a:spAutoFit/>
          </a:bodyPr>
          <a:lstStyle/>
          <a:p>
            <a:r>
              <a:rPr lang="en-US" sz="1200" dirty="0">
                <a:solidFill>
                  <a:srgbClr val="002060"/>
                </a:solidFill>
              </a:rPr>
              <a:t>If &gt; 6MB: Write Image Data to</a:t>
            </a:r>
          </a:p>
          <a:p>
            <a:r>
              <a:rPr lang="en-US" sz="1200" dirty="0">
                <a:solidFill>
                  <a:srgbClr val="002060"/>
                </a:solidFill>
                <a:latin typeface="Consolas" panose="020B0609020204030204" pitchFamily="49" charset="0"/>
                <a:cs typeface="Consolas" panose="020B0609020204030204" pitchFamily="49" charset="0"/>
              </a:rPr>
              <a:t>12345/square/full/0/</a:t>
            </a:r>
            <a:r>
              <a:rPr lang="en-US" sz="1200" dirty="0" err="1">
                <a:solidFill>
                  <a:srgbClr val="002060"/>
                </a:solidFill>
                <a:latin typeface="Consolas" panose="020B0609020204030204" pitchFamily="49" charset="0"/>
                <a:cs typeface="Consolas" panose="020B0609020204030204" pitchFamily="49" charset="0"/>
              </a:rPr>
              <a:t>default.jpg</a:t>
            </a:r>
            <a:endParaRPr lang="en-US" sz="1200" dirty="0">
              <a:solidFill>
                <a:srgbClr val="002060"/>
              </a:solidFill>
              <a:latin typeface="Consolas" panose="020B0609020204030204" pitchFamily="49" charset="0"/>
              <a:cs typeface="Consolas" panose="020B0609020204030204" pitchFamily="49" charset="0"/>
            </a:endParaRPr>
          </a:p>
        </p:txBody>
      </p:sp>
      <p:cxnSp>
        <p:nvCxnSpPr>
          <p:cNvPr id="89" name="Straight Arrow Connector 88">
            <a:extLst>
              <a:ext uri="{FF2B5EF4-FFF2-40B4-BE49-F238E27FC236}">
                <a16:creationId xmlns:a16="http://schemas.microsoft.com/office/drawing/2014/main" id="{7AC66061-0FD0-2A40-BEAA-F96E85E77157}"/>
              </a:ext>
            </a:extLst>
          </p:cNvPr>
          <p:cNvCxnSpPr>
            <a:cxnSpLocks/>
            <a:stCxn id="51" idx="2"/>
            <a:endCxn id="16" idx="0"/>
          </p:cNvCxnSpPr>
          <p:nvPr/>
        </p:nvCxnSpPr>
        <p:spPr>
          <a:xfrm>
            <a:off x="8202743" y="2968301"/>
            <a:ext cx="0" cy="546977"/>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CAC273B2-F3B0-FF42-86E6-74BC3F0CE748}"/>
              </a:ext>
            </a:extLst>
          </p:cNvPr>
          <p:cNvCxnSpPr>
            <a:cxnSpLocks/>
          </p:cNvCxnSpPr>
          <p:nvPr/>
        </p:nvCxnSpPr>
        <p:spPr>
          <a:xfrm>
            <a:off x="3436473" y="3800002"/>
            <a:ext cx="1669589" cy="0"/>
          </a:xfrm>
          <a:prstGeom prst="straightConnector1">
            <a:avLst/>
          </a:prstGeom>
          <a:ln w="12700">
            <a:solidFill>
              <a:srgbClr val="545B64"/>
            </a:solidFill>
            <a:headEnd type="arrow" w="med" len="sm"/>
            <a:tailEnd type="none" w="med" len="sm"/>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8B61E88A-11CD-FF46-84BD-9A88FF17CD29}"/>
              </a:ext>
            </a:extLst>
          </p:cNvPr>
          <p:cNvSpPr txBox="1"/>
          <p:nvPr/>
        </p:nvSpPr>
        <p:spPr>
          <a:xfrm>
            <a:off x="3831138" y="3792703"/>
            <a:ext cx="873957" cy="276999"/>
          </a:xfrm>
          <a:prstGeom prst="rect">
            <a:avLst/>
          </a:prstGeom>
          <a:noFill/>
        </p:spPr>
        <p:txBody>
          <a:bodyPr wrap="none" rtlCol="0">
            <a:spAutoFit/>
          </a:bodyPr>
          <a:lstStyle/>
          <a:p>
            <a:pPr algn="ctr"/>
            <a:r>
              <a:rPr lang="en-US" sz="1200" dirty="0">
                <a:solidFill>
                  <a:srgbClr val="002060"/>
                </a:solidFill>
              </a:rPr>
              <a:t>Response</a:t>
            </a:r>
          </a:p>
        </p:txBody>
      </p:sp>
    </p:spTree>
    <p:extLst>
      <p:ext uri="{BB962C8B-B14F-4D97-AF65-F5344CB8AC3E}">
        <p14:creationId xmlns:p14="http://schemas.microsoft.com/office/powerpoint/2010/main" val="38580135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2813C-60DA-D347-97AF-68D7CAA76976}"/>
              </a:ext>
            </a:extLst>
          </p:cNvPr>
          <p:cNvSpPr>
            <a:spLocks noGrp="1"/>
          </p:cNvSpPr>
          <p:nvPr>
            <p:ph type="title"/>
          </p:nvPr>
        </p:nvSpPr>
        <p:spPr/>
        <p:txBody>
          <a:bodyPr/>
          <a:lstStyle/>
          <a:p>
            <a:r>
              <a:rPr lang="en-US" dirty="0"/>
              <a:t>Defeating the 6MB Limit</a:t>
            </a:r>
          </a:p>
        </p:txBody>
      </p:sp>
      <p:sp>
        <p:nvSpPr>
          <p:cNvPr id="3" name="Text Placeholder 2">
            <a:extLst>
              <a:ext uri="{FF2B5EF4-FFF2-40B4-BE49-F238E27FC236}">
                <a16:creationId xmlns:a16="http://schemas.microsoft.com/office/drawing/2014/main" id="{16164528-6C44-F941-A426-EFBAEA371261}"/>
              </a:ext>
            </a:extLst>
          </p:cNvPr>
          <p:cNvSpPr>
            <a:spLocks noGrp="1"/>
          </p:cNvSpPr>
          <p:nvPr>
            <p:ph type="body" idx="1"/>
          </p:nvPr>
        </p:nvSpPr>
        <p:spPr/>
        <p:txBody>
          <a:bodyPr/>
          <a:lstStyle/>
          <a:p>
            <a:pPr marL="114300" indent="0">
              <a:buNone/>
            </a:pPr>
            <a:endParaRPr lang="en-US" dirty="0"/>
          </a:p>
          <a:p>
            <a:pPr marL="114300" indent="0">
              <a:buNone/>
            </a:pPr>
            <a:endParaRPr lang="en-US" dirty="0"/>
          </a:p>
        </p:txBody>
      </p:sp>
      <p:pic>
        <p:nvPicPr>
          <p:cNvPr id="9" name="Graphic 8">
            <a:extLst>
              <a:ext uri="{FF2B5EF4-FFF2-40B4-BE49-F238E27FC236}">
                <a16:creationId xmlns:a16="http://schemas.microsoft.com/office/drawing/2014/main" id="{7A822A0D-8FF9-6D42-B8BE-B16AC5E58A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66573" y="351527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Graphic 24">
            <a:extLst>
              <a:ext uri="{FF2B5EF4-FFF2-40B4-BE49-F238E27FC236}">
                <a16:creationId xmlns:a16="http://schemas.microsoft.com/office/drawing/2014/main" id="{FB51D2CE-F4FE-B949-88FB-17CECF45D9C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8661" y="3508928"/>
            <a:ext cx="46990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Graphic 14">
            <a:extLst>
              <a:ext uri="{FF2B5EF4-FFF2-40B4-BE49-F238E27FC236}">
                <a16:creationId xmlns:a16="http://schemas.microsoft.com/office/drawing/2014/main" id="{EA8A8654-EABB-7D4A-A059-0CE649835C6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74143" y="5250435"/>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Graphic 13">
            <a:extLst>
              <a:ext uri="{FF2B5EF4-FFF2-40B4-BE49-F238E27FC236}">
                <a16:creationId xmlns:a16="http://schemas.microsoft.com/office/drawing/2014/main" id="{8F5AE048-3642-BE4A-845D-79E71067E2F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74143" y="351527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Graphic 6">
            <a:extLst>
              <a:ext uri="{FF2B5EF4-FFF2-40B4-BE49-F238E27FC236}">
                <a16:creationId xmlns:a16="http://schemas.microsoft.com/office/drawing/2014/main" id="{D2F55DF0-0095-1447-8873-DBD87B3DAC14}"/>
              </a:ext>
            </a:extLst>
          </p:cNvPr>
          <p:cNvPicPr>
            <a:picLocks noChangeAspect="1" noChangeArrowheads="1"/>
          </p:cNvPicPr>
          <p:nvPr/>
        </p:nvPicPr>
        <p:blipFill>
          <a:blip r:embed="rId7">
            <a:extLst>
              <a:ext uri="{96DAC541-7B7A-43D3-8B79-37D633B846F1}">
                <asvg:svgBlip xmlns:asvg="http://schemas.microsoft.com/office/drawing/2016/SVG/main" r:embed="rId8"/>
              </a:ext>
            </a:extLst>
          </a:blip>
          <a:srcRect/>
          <a:stretch/>
        </p:blipFill>
        <p:spPr bwMode="auto">
          <a:xfrm>
            <a:off x="5106062" y="351527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7" name="Straight Arrow Connector 26">
            <a:extLst>
              <a:ext uri="{FF2B5EF4-FFF2-40B4-BE49-F238E27FC236}">
                <a16:creationId xmlns:a16="http://schemas.microsoft.com/office/drawing/2014/main" id="{057941EE-F4BA-E447-9BAC-410C714DB298}"/>
              </a:ext>
            </a:extLst>
          </p:cNvPr>
          <p:cNvCxnSpPr>
            <a:cxnSpLocks/>
          </p:cNvCxnSpPr>
          <p:nvPr/>
        </p:nvCxnSpPr>
        <p:spPr>
          <a:xfrm>
            <a:off x="5563263" y="3688350"/>
            <a:ext cx="2419847" cy="0"/>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D16A05B9-1D9B-504B-AF59-5993678232AB}"/>
              </a:ext>
            </a:extLst>
          </p:cNvPr>
          <p:cNvCxnSpPr>
            <a:cxnSpLocks/>
          </p:cNvCxnSpPr>
          <p:nvPr/>
        </p:nvCxnSpPr>
        <p:spPr>
          <a:xfrm>
            <a:off x="1628561" y="3688221"/>
            <a:ext cx="1338012" cy="0"/>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8EFE914D-383B-2548-A23C-52C3E78D0F78}"/>
              </a:ext>
            </a:extLst>
          </p:cNvPr>
          <p:cNvCxnSpPr>
            <a:cxnSpLocks/>
          </p:cNvCxnSpPr>
          <p:nvPr/>
        </p:nvCxnSpPr>
        <p:spPr>
          <a:xfrm>
            <a:off x="3436473" y="3687358"/>
            <a:ext cx="1669589" cy="0"/>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CC6EF3F5-31F8-974C-83C8-C9AFC80DCC87}"/>
              </a:ext>
            </a:extLst>
          </p:cNvPr>
          <p:cNvSpPr txBox="1"/>
          <p:nvPr/>
        </p:nvSpPr>
        <p:spPr>
          <a:xfrm>
            <a:off x="838200" y="1859677"/>
            <a:ext cx="7442495" cy="400110"/>
          </a:xfrm>
          <a:prstGeom prst="rect">
            <a:avLst/>
          </a:prstGeom>
          <a:noFill/>
        </p:spPr>
        <p:txBody>
          <a:bodyPr wrap="square" rtlCol="0">
            <a:spAutoFit/>
          </a:bodyPr>
          <a:lstStyle/>
          <a:p>
            <a:r>
              <a:rPr lang="en-US" sz="2000" dirty="0">
                <a:latin typeface="Consolas" panose="020B0609020204030204" pitchFamily="49" charset="0"/>
                <a:cs typeface="Consolas" panose="020B0609020204030204" pitchFamily="49" charset="0"/>
              </a:rPr>
              <a:t>GET /</a:t>
            </a:r>
            <a:r>
              <a:rPr lang="en-US" sz="2000" dirty="0" err="1">
                <a:latin typeface="Consolas" panose="020B0609020204030204" pitchFamily="49" charset="0"/>
                <a:cs typeface="Consolas" panose="020B0609020204030204" pitchFamily="49" charset="0"/>
              </a:rPr>
              <a:t>iiif</a:t>
            </a:r>
            <a:r>
              <a:rPr lang="en-US" sz="2000" dirty="0">
                <a:latin typeface="Consolas" panose="020B0609020204030204" pitchFamily="49" charset="0"/>
                <a:cs typeface="Consolas" panose="020B0609020204030204" pitchFamily="49" charset="0"/>
              </a:rPr>
              <a:t>/2/12345/square/full/0/</a:t>
            </a:r>
            <a:r>
              <a:rPr lang="en-US" sz="2000" dirty="0" err="1">
                <a:latin typeface="Consolas" panose="020B0609020204030204" pitchFamily="49" charset="0"/>
                <a:cs typeface="Consolas" panose="020B0609020204030204" pitchFamily="49" charset="0"/>
              </a:rPr>
              <a:t>default.jpg</a:t>
            </a:r>
            <a:endParaRPr lang="en-US" sz="2000" dirty="0">
              <a:latin typeface="Consolas" panose="020B0609020204030204" pitchFamily="49" charset="0"/>
              <a:cs typeface="Consolas" panose="020B0609020204030204" pitchFamily="49" charset="0"/>
            </a:endParaRPr>
          </a:p>
        </p:txBody>
      </p:sp>
      <p:sp>
        <p:nvSpPr>
          <p:cNvPr id="50" name="TextBox 49">
            <a:extLst>
              <a:ext uri="{FF2B5EF4-FFF2-40B4-BE49-F238E27FC236}">
                <a16:creationId xmlns:a16="http://schemas.microsoft.com/office/drawing/2014/main" id="{B95E67C9-AA46-FE4B-88ED-DE712FDC9170}"/>
              </a:ext>
            </a:extLst>
          </p:cNvPr>
          <p:cNvSpPr txBox="1"/>
          <p:nvPr/>
        </p:nvSpPr>
        <p:spPr>
          <a:xfrm>
            <a:off x="8202743" y="2984317"/>
            <a:ext cx="1208985" cy="461665"/>
          </a:xfrm>
          <a:prstGeom prst="rect">
            <a:avLst/>
          </a:prstGeom>
          <a:noFill/>
        </p:spPr>
        <p:txBody>
          <a:bodyPr wrap="none" rtlCol="0">
            <a:spAutoFit/>
          </a:bodyPr>
          <a:lstStyle/>
          <a:p>
            <a:pPr algn="ctr"/>
            <a:r>
              <a:rPr lang="en-US" sz="1200" dirty="0">
                <a:solidFill>
                  <a:srgbClr val="002060"/>
                </a:solidFill>
              </a:rPr>
              <a:t>Retrieve &amp;</a:t>
            </a:r>
          </a:p>
          <a:p>
            <a:pPr algn="ctr"/>
            <a:r>
              <a:rPr lang="en-US" sz="1200" dirty="0">
                <a:solidFill>
                  <a:srgbClr val="002060"/>
                </a:solidFill>
              </a:rPr>
              <a:t>Process Image</a:t>
            </a:r>
          </a:p>
        </p:txBody>
      </p:sp>
      <p:grpSp>
        <p:nvGrpSpPr>
          <p:cNvPr id="65" name="Group 64">
            <a:extLst>
              <a:ext uri="{FF2B5EF4-FFF2-40B4-BE49-F238E27FC236}">
                <a16:creationId xmlns:a16="http://schemas.microsoft.com/office/drawing/2014/main" id="{EEFEB4ED-9AF9-B049-9AB9-8533857EF4D3}"/>
              </a:ext>
            </a:extLst>
          </p:cNvPr>
          <p:cNvGrpSpPr/>
          <p:nvPr/>
        </p:nvGrpSpPr>
        <p:grpSpPr>
          <a:xfrm>
            <a:off x="7875570" y="2042167"/>
            <a:ext cx="654346" cy="926134"/>
            <a:chOff x="9017726" y="3515186"/>
            <a:chExt cx="654346" cy="926134"/>
          </a:xfrm>
        </p:grpSpPr>
        <p:pic>
          <p:nvPicPr>
            <p:cNvPr id="14" name="Graphic 31">
              <a:extLst>
                <a:ext uri="{FF2B5EF4-FFF2-40B4-BE49-F238E27FC236}">
                  <a16:creationId xmlns:a16="http://schemas.microsoft.com/office/drawing/2014/main" id="{5F92374D-94D4-8646-BB32-4AAB798385F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116300" y="3515186"/>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Box 50">
              <a:extLst>
                <a:ext uri="{FF2B5EF4-FFF2-40B4-BE49-F238E27FC236}">
                  <a16:creationId xmlns:a16="http://schemas.microsoft.com/office/drawing/2014/main" id="{9C0015C0-451B-D14B-A0D7-ED5B63CA0A1E}"/>
                </a:ext>
              </a:extLst>
            </p:cNvPr>
            <p:cNvSpPr txBox="1"/>
            <p:nvPr/>
          </p:nvSpPr>
          <p:spPr>
            <a:xfrm>
              <a:off x="9017726" y="3979655"/>
              <a:ext cx="654346" cy="461665"/>
            </a:xfrm>
            <a:prstGeom prst="rect">
              <a:avLst/>
            </a:prstGeom>
            <a:noFill/>
          </p:spPr>
          <p:txBody>
            <a:bodyPr wrap="none" rtlCol="0">
              <a:spAutoFit/>
            </a:bodyPr>
            <a:lstStyle/>
            <a:p>
              <a:pPr algn="ctr"/>
              <a:r>
                <a:rPr lang="en-US" sz="1200" dirty="0">
                  <a:solidFill>
                    <a:srgbClr val="408723"/>
                  </a:solidFill>
                </a:rPr>
                <a:t>Image</a:t>
              </a:r>
            </a:p>
            <a:p>
              <a:pPr algn="ctr"/>
              <a:r>
                <a:rPr lang="en-US" sz="1200" dirty="0">
                  <a:solidFill>
                    <a:srgbClr val="408723"/>
                  </a:solidFill>
                </a:rPr>
                <a:t>Bucket</a:t>
              </a:r>
            </a:p>
          </p:txBody>
        </p:sp>
      </p:grpSp>
      <p:sp>
        <p:nvSpPr>
          <p:cNvPr id="52" name="TextBox 51">
            <a:extLst>
              <a:ext uri="{FF2B5EF4-FFF2-40B4-BE49-F238E27FC236}">
                <a16:creationId xmlns:a16="http://schemas.microsoft.com/office/drawing/2014/main" id="{0E9FD47C-066E-0F45-8001-3D5B444AFD05}"/>
              </a:ext>
            </a:extLst>
          </p:cNvPr>
          <p:cNvSpPr txBox="1"/>
          <p:nvPr/>
        </p:nvSpPr>
        <p:spPr>
          <a:xfrm>
            <a:off x="7682411" y="3979655"/>
            <a:ext cx="1040670" cy="461665"/>
          </a:xfrm>
          <a:prstGeom prst="rect">
            <a:avLst/>
          </a:prstGeom>
          <a:noFill/>
        </p:spPr>
        <p:txBody>
          <a:bodyPr wrap="none" rtlCol="0">
            <a:spAutoFit/>
          </a:bodyPr>
          <a:lstStyle/>
          <a:p>
            <a:pPr algn="ctr"/>
            <a:r>
              <a:rPr lang="en-US" sz="1200" dirty="0">
                <a:solidFill>
                  <a:srgbClr val="D15A08"/>
                </a:solidFill>
              </a:rPr>
              <a:t>Lambda</a:t>
            </a:r>
          </a:p>
          <a:p>
            <a:pPr algn="ctr"/>
            <a:r>
              <a:rPr lang="en-US" sz="1200" dirty="0">
                <a:solidFill>
                  <a:srgbClr val="D15A08"/>
                </a:solidFill>
              </a:rPr>
              <a:t>IIIF Function</a:t>
            </a:r>
          </a:p>
        </p:txBody>
      </p:sp>
      <p:sp>
        <p:nvSpPr>
          <p:cNvPr id="53" name="TextBox 52">
            <a:extLst>
              <a:ext uri="{FF2B5EF4-FFF2-40B4-BE49-F238E27FC236}">
                <a16:creationId xmlns:a16="http://schemas.microsoft.com/office/drawing/2014/main" id="{08A05D2C-42A6-004D-A3D1-36380BDB12D1}"/>
              </a:ext>
            </a:extLst>
          </p:cNvPr>
          <p:cNvSpPr txBox="1"/>
          <p:nvPr/>
        </p:nvSpPr>
        <p:spPr>
          <a:xfrm>
            <a:off x="4793488" y="3979654"/>
            <a:ext cx="1082349" cy="461665"/>
          </a:xfrm>
          <a:prstGeom prst="rect">
            <a:avLst/>
          </a:prstGeom>
          <a:noFill/>
        </p:spPr>
        <p:txBody>
          <a:bodyPr wrap="none" rtlCol="0">
            <a:spAutoFit/>
          </a:bodyPr>
          <a:lstStyle/>
          <a:p>
            <a:pPr algn="ctr"/>
            <a:r>
              <a:rPr lang="en-US" sz="1200" dirty="0">
                <a:solidFill>
                  <a:srgbClr val="A80649"/>
                </a:solidFill>
              </a:rPr>
              <a:t>API Gateway</a:t>
            </a:r>
          </a:p>
          <a:p>
            <a:pPr algn="ctr"/>
            <a:r>
              <a:rPr lang="en-US" sz="1200" dirty="0">
                <a:solidFill>
                  <a:srgbClr val="A80649"/>
                </a:solidFill>
              </a:rPr>
              <a:t>REST API</a:t>
            </a:r>
          </a:p>
        </p:txBody>
      </p:sp>
      <p:sp>
        <p:nvSpPr>
          <p:cNvPr id="54" name="TextBox 53">
            <a:extLst>
              <a:ext uri="{FF2B5EF4-FFF2-40B4-BE49-F238E27FC236}">
                <a16:creationId xmlns:a16="http://schemas.microsoft.com/office/drawing/2014/main" id="{B3F0E27B-6810-5E4F-97B3-35F9F1706E7E}"/>
              </a:ext>
            </a:extLst>
          </p:cNvPr>
          <p:cNvSpPr txBox="1"/>
          <p:nvPr/>
        </p:nvSpPr>
        <p:spPr>
          <a:xfrm>
            <a:off x="2723730" y="3979653"/>
            <a:ext cx="942887" cy="461665"/>
          </a:xfrm>
          <a:prstGeom prst="rect">
            <a:avLst/>
          </a:prstGeom>
          <a:noFill/>
        </p:spPr>
        <p:txBody>
          <a:bodyPr wrap="none" rtlCol="0">
            <a:spAutoFit/>
          </a:bodyPr>
          <a:lstStyle/>
          <a:p>
            <a:pPr algn="ctr"/>
            <a:r>
              <a:rPr lang="en-US" sz="1200" dirty="0">
                <a:solidFill>
                  <a:srgbClr val="4D27AA"/>
                </a:solidFill>
              </a:rPr>
              <a:t>CloudFront</a:t>
            </a:r>
          </a:p>
          <a:p>
            <a:pPr algn="ctr"/>
            <a:r>
              <a:rPr lang="en-US" sz="1200" dirty="0">
                <a:solidFill>
                  <a:srgbClr val="4D27AA"/>
                </a:solidFill>
              </a:rPr>
              <a:t>Distribution</a:t>
            </a:r>
          </a:p>
        </p:txBody>
      </p:sp>
      <p:sp>
        <p:nvSpPr>
          <p:cNvPr id="55" name="TextBox 54">
            <a:extLst>
              <a:ext uri="{FF2B5EF4-FFF2-40B4-BE49-F238E27FC236}">
                <a16:creationId xmlns:a16="http://schemas.microsoft.com/office/drawing/2014/main" id="{964C4F6D-8E32-174E-A7FE-40AECFDE57DD}"/>
              </a:ext>
            </a:extLst>
          </p:cNvPr>
          <p:cNvSpPr txBox="1"/>
          <p:nvPr/>
        </p:nvSpPr>
        <p:spPr>
          <a:xfrm>
            <a:off x="1019953" y="3979653"/>
            <a:ext cx="747320" cy="461665"/>
          </a:xfrm>
          <a:prstGeom prst="rect">
            <a:avLst/>
          </a:prstGeom>
          <a:noFill/>
        </p:spPr>
        <p:txBody>
          <a:bodyPr wrap="none" rtlCol="0">
            <a:spAutoFit/>
          </a:bodyPr>
          <a:lstStyle/>
          <a:p>
            <a:pPr algn="ctr"/>
            <a:r>
              <a:rPr lang="en-US" sz="1200" dirty="0"/>
              <a:t>Client</a:t>
            </a:r>
          </a:p>
          <a:p>
            <a:pPr algn="ctr"/>
            <a:r>
              <a:rPr lang="en-US" sz="1200" dirty="0"/>
              <a:t>Browser</a:t>
            </a:r>
          </a:p>
        </p:txBody>
      </p:sp>
      <p:sp>
        <p:nvSpPr>
          <p:cNvPr id="56" name="TextBox 55">
            <a:extLst>
              <a:ext uri="{FF2B5EF4-FFF2-40B4-BE49-F238E27FC236}">
                <a16:creationId xmlns:a16="http://schemas.microsoft.com/office/drawing/2014/main" id="{FEF3B150-C676-EF4F-9F35-05600EE2142E}"/>
              </a:ext>
            </a:extLst>
          </p:cNvPr>
          <p:cNvSpPr txBox="1"/>
          <p:nvPr/>
        </p:nvSpPr>
        <p:spPr>
          <a:xfrm>
            <a:off x="6493086" y="3402408"/>
            <a:ext cx="636713" cy="276999"/>
          </a:xfrm>
          <a:prstGeom prst="rect">
            <a:avLst/>
          </a:prstGeom>
          <a:noFill/>
        </p:spPr>
        <p:txBody>
          <a:bodyPr wrap="none" rtlCol="0">
            <a:spAutoFit/>
          </a:bodyPr>
          <a:lstStyle/>
          <a:p>
            <a:pPr algn="ctr"/>
            <a:r>
              <a:rPr lang="en-US" sz="1200" dirty="0">
                <a:solidFill>
                  <a:srgbClr val="002060"/>
                </a:solidFill>
              </a:rPr>
              <a:t>Invoke</a:t>
            </a:r>
          </a:p>
        </p:txBody>
      </p:sp>
      <p:sp>
        <p:nvSpPr>
          <p:cNvPr id="57" name="TextBox 56">
            <a:extLst>
              <a:ext uri="{FF2B5EF4-FFF2-40B4-BE49-F238E27FC236}">
                <a16:creationId xmlns:a16="http://schemas.microsoft.com/office/drawing/2014/main" id="{C7310205-DAB0-4943-B147-D5150B15903D}"/>
              </a:ext>
            </a:extLst>
          </p:cNvPr>
          <p:cNvSpPr txBox="1"/>
          <p:nvPr/>
        </p:nvSpPr>
        <p:spPr>
          <a:xfrm>
            <a:off x="3878106" y="3402408"/>
            <a:ext cx="755336" cy="276999"/>
          </a:xfrm>
          <a:prstGeom prst="rect">
            <a:avLst/>
          </a:prstGeom>
          <a:noFill/>
        </p:spPr>
        <p:txBody>
          <a:bodyPr wrap="none" rtlCol="0">
            <a:spAutoFit/>
          </a:bodyPr>
          <a:lstStyle/>
          <a:p>
            <a:pPr algn="ctr"/>
            <a:r>
              <a:rPr lang="en-US" sz="1200" dirty="0">
                <a:solidFill>
                  <a:srgbClr val="002060"/>
                </a:solidFill>
              </a:rPr>
              <a:t>Request</a:t>
            </a:r>
          </a:p>
        </p:txBody>
      </p:sp>
      <p:sp>
        <p:nvSpPr>
          <p:cNvPr id="58" name="TextBox 57">
            <a:extLst>
              <a:ext uri="{FF2B5EF4-FFF2-40B4-BE49-F238E27FC236}">
                <a16:creationId xmlns:a16="http://schemas.microsoft.com/office/drawing/2014/main" id="{693BA189-A9D7-C447-ACB8-7A6B690BDD5D}"/>
              </a:ext>
            </a:extLst>
          </p:cNvPr>
          <p:cNvSpPr txBox="1"/>
          <p:nvPr/>
        </p:nvSpPr>
        <p:spPr>
          <a:xfrm>
            <a:off x="1913527" y="3403090"/>
            <a:ext cx="755336" cy="276999"/>
          </a:xfrm>
          <a:prstGeom prst="rect">
            <a:avLst/>
          </a:prstGeom>
          <a:noFill/>
        </p:spPr>
        <p:txBody>
          <a:bodyPr wrap="none" rtlCol="0">
            <a:spAutoFit/>
          </a:bodyPr>
          <a:lstStyle/>
          <a:p>
            <a:pPr algn="ctr"/>
            <a:r>
              <a:rPr lang="en-US" sz="1200" dirty="0">
                <a:solidFill>
                  <a:srgbClr val="002060"/>
                </a:solidFill>
              </a:rPr>
              <a:t>Request</a:t>
            </a:r>
          </a:p>
        </p:txBody>
      </p:sp>
      <p:sp>
        <p:nvSpPr>
          <p:cNvPr id="59" name="TextBox 58">
            <a:extLst>
              <a:ext uri="{FF2B5EF4-FFF2-40B4-BE49-F238E27FC236}">
                <a16:creationId xmlns:a16="http://schemas.microsoft.com/office/drawing/2014/main" id="{834088C4-E201-B649-8ABA-0634EB880B3C}"/>
              </a:ext>
            </a:extLst>
          </p:cNvPr>
          <p:cNvSpPr txBox="1"/>
          <p:nvPr/>
        </p:nvSpPr>
        <p:spPr>
          <a:xfrm>
            <a:off x="5798463" y="3792021"/>
            <a:ext cx="1954381" cy="646331"/>
          </a:xfrm>
          <a:prstGeom prst="rect">
            <a:avLst/>
          </a:prstGeom>
          <a:noFill/>
        </p:spPr>
        <p:txBody>
          <a:bodyPr wrap="none" rtlCol="0">
            <a:spAutoFit/>
          </a:bodyPr>
          <a:lstStyle/>
          <a:p>
            <a:pPr algn="ctr"/>
            <a:r>
              <a:rPr lang="en-US" sz="1200" dirty="0">
                <a:solidFill>
                  <a:srgbClr val="002060"/>
                </a:solidFill>
              </a:rPr>
              <a:t>Response:</a:t>
            </a:r>
          </a:p>
          <a:p>
            <a:pPr algn="ctr"/>
            <a:r>
              <a:rPr lang="en-US" sz="1200" dirty="0">
                <a:solidFill>
                  <a:srgbClr val="002060"/>
                </a:solidFill>
              </a:rPr>
              <a:t>If ≤ 6MB: Image Data</a:t>
            </a:r>
          </a:p>
          <a:p>
            <a:pPr algn="ctr"/>
            <a:r>
              <a:rPr lang="en-US" sz="1200" dirty="0">
                <a:solidFill>
                  <a:srgbClr val="002060"/>
                </a:solidFill>
              </a:rPr>
              <a:t>If &gt; 6MB: </a:t>
            </a:r>
            <a:r>
              <a:rPr lang="en-US" sz="1200" dirty="0">
                <a:solidFill>
                  <a:srgbClr val="002060"/>
                </a:solidFill>
                <a:latin typeface="Consolas" panose="020B0609020204030204" pitchFamily="49" charset="0"/>
                <a:cs typeface="Consolas" panose="020B0609020204030204" pitchFamily="49" charset="0"/>
              </a:rPr>
              <a:t>404 Not Found</a:t>
            </a:r>
          </a:p>
        </p:txBody>
      </p:sp>
      <p:sp>
        <p:nvSpPr>
          <p:cNvPr id="61" name="TextBox 60">
            <a:extLst>
              <a:ext uri="{FF2B5EF4-FFF2-40B4-BE49-F238E27FC236}">
                <a16:creationId xmlns:a16="http://schemas.microsoft.com/office/drawing/2014/main" id="{6E7CB073-479E-5E41-819D-A8EB1578BC5A}"/>
              </a:ext>
            </a:extLst>
          </p:cNvPr>
          <p:cNvSpPr txBox="1"/>
          <p:nvPr/>
        </p:nvSpPr>
        <p:spPr>
          <a:xfrm>
            <a:off x="7837900" y="5707635"/>
            <a:ext cx="729687" cy="461665"/>
          </a:xfrm>
          <a:prstGeom prst="rect">
            <a:avLst/>
          </a:prstGeom>
          <a:noFill/>
        </p:spPr>
        <p:txBody>
          <a:bodyPr wrap="none" rtlCol="0">
            <a:spAutoFit/>
          </a:bodyPr>
          <a:lstStyle/>
          <a:p>
            <a:pPr algn="ctr"/>
            <a:r>
              <a:rPr lang="en-US" sz="1200" dirty="0">
                <a:solidFill>
                  <a:srgbClr val="408723"/>
                </a:solidFill>
              </a:rPr>
              <a:t>Failover</a:t>
            </a:r>
          </a:p>
          <a:p>
            <a:pPr algn="ctr"/>
            <a:r>
              <a:rPr lang="en-US" sz="1200" dirty="0">
                <a:solidFill>
                  <a:srgbClr val="408723"/>
                </a:solidFill>
              </a:rPr>
              <a:t>Bucket</a:t>
            </a:r>
          </a:p>
        </p:txBody>
      </p:sp>
      <p:cxnSp>
        <p:nvCxnSpPr>
          <p:cNvPr id="73" name="Straight Arrow Connector 72">
            <a:extLst>
              <a:ext uri="{FF2B5EF4-FFF2-40B4-BE49-F238E27FC236}">
                <a16:creationId xmlns:a16="http://schemas.microsoft.com/office/drawing/2014/main" id="{3AFBE8B4-E426-774D-9065-BDB33A60F05D}"/>
              </a:ext>
            </a:extLst>
          </p:cNvPr>
          <p:cNvCxnSpPr>
            <a:cxnSpLocks/>
          </p:cNvCxnSpPr>
          <p:nvPr/>
        </p:nvCxnSpPr>
        <p:spPr>
          <a:xfrm>
            <a:off x="5563262" y="3800002"/>
            <a:ext cx="2410881" cy="0"/>
          </a:xfrm>
          <a:prstGeom prst="straightConnector1">
            <a:avLst/>
          </a:prstGeom>
          <a:ln w="12700">
            <a:solidFill>
              <a:srgbClr val="545B64"/>
            </a:solidFill>
            <a:headEnd type="arrow" w="med" len="sm"/>
            <a:tailEnd type="none" w="med" len="sm"/>
          </a:ln>
        </p:spPr>
        <p:style>
          <a:lnRef idx="1">
            <a:schemeClr val="accent1"/>
          </a:lnRef>
          <a:fillRef idx="0">
            <a:schemeClr val="accent1"/>
          </a:fillRef>
          <a:effectRef idx="0">
            <a:schemeClr val="accent1"/>
          </a:effectRef>
          <a:fontRef idx="minor">
            <a:schemeClr val="tx1"/>
          </a:fontRef>
        </p:style>
      </p:cxnSp>
      <p:cxnSp>
        <p:nvCxnSpPr>
          <p:cNvPr id="78" name="Elbow Connector 77">
            <a:extLst>
              <a:ext uri="{FF2B5EF4-FFF2-40B4-BE49-F238E27FC236}">
                <a16:creationId xmlns:a16="http://schemas.microsoft.com/office/drawing/2014/main" id="{8A6E9626-9347-E845-AF66-757501C53230}"/>
              </a:ext>
            </a:extLst>
          </p:cNvPr>
          <p:cNvCxnSpPr>
            <a:cxnSpLocks/>
            <a:stCxn id="16" idx="3"/>
            <a:endCxn id="15" idx="3"/>
          </p:cNvCxnSpPr>
          <p:nvPr/>
        </p:nvCxnSpPr>
        <p:spPr>
          <a:xfrm>
            <a:off x="8431343" y="3743878"/>
            <a:ext cx="12700" cy="1735157"/>
          </a:xfrm>
          <a:prstGeom prst="bentConnector3">
            <a:avLst>
              <a:gd name="adj1" fmla="val 1800000"/>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EE818FD9-49D1-9947-B0C7-AB71CECB562A}"/>
              </a:ext>
            </a:extLst>
          </p:cNvPr>
          <p:cNvSpPr txBox="1"/>
          <p:nvPr/>
        </p:nvSpPr>
        <p:spPr>
          <a:xfrm>
            <a:off x="8709519" y="4482934"/>
            <a:ext cx="2818400" cy="461665"/>
          </a:xfrm>
          <a:prstGeom prst="rect">
            <a:avLst/>
          </a:prstGeom>
          <a:noFill/>
        </p:spPr>
        <p:txBody>
          <a:bodyPr wrap="none" rtlCol="0">
            <a:spAutoFit/>
          </a:bodyPr>
          <a:lstStyle/>
          <a:p>
            <a:r>
              <a:rPr lang="en-US" sz="1200" dirty="0">
                <a:solidFill>
                  <a:srgbClr val="002060"/>
                </a:solidFill>
              </a:rPr>
              <a:t>If &gt; 6MB: Write Image Data to</a:t>
            </a:r>
          </a:p>
          <a:p>
            <a:r>
              <a:rPr lang="en-US" sz="1200" dirty="0">
                <a:solidFill>
                  <a:srgbClr val="002060"/>
                </a:solidFill>
                <a:latin typeface="Consolas" panose="020B0609020204030204" pitchFamily="49" charset="0"/>
                <a:cs typeface="Consolas" panose="020B0609020204030204" pitchFamily="49" charset="0"/>
              </a:rPr>
              <a:t>12345/square/full/0/</a:t>
            </a:r>
            <a:r>
              <a:rPr lang="en-US" sz="1200" dirty="0" err="1">
                <a:solidFill>
                  <a:srgbClr val="002060"/>
                </a:solidFill>
                <a:latin typeface="Consolas" panose="020B0609020204030204" pitchFamily="49" charset="0"/>
                <a:cs typeface="Consolas" panose="020B0609020204030204" pitchFamily="49" charset="0"/>
              </a:rPr>
              <a:t>default.jpg</a:t>
            </a:r>
            <a:endParaRPr lang="en-US" sz="1200" dirty="0">
              <a:solidFill>
                <a:srgbClr val="002060"/>
              </a:solidFill>
              <a:latin typeface="Consolas" panose="020B0609020204030204" pitchFamily="49" charset="0"/>
              <a:cs typeface="Consolas" panose="020B0609020204030204" pitchFamily="49" charset="0"/>
            </a:endParaRPr>
          </a:p>
        </p:txBody>
      </p:sp>
      <p:cxnSp>
        <p:nvCxnSpPr>
          <p:cNvPr id="83" name="Elbow Connector 82">
            <a:extLst>
              <a:ext uri="{FF2B5EF4-FFF2-40B4-BE49-F238E27FC236}">
                <a16:creationId xmlns:a16="http://schemas.microsoft.com/office/drawing/2014/main" id="{461FDC88-D41C-114E-8027-D6EE67A7DD77}"/>
              </a:ext>
            </a:extLst>
          </p:cNvPr>
          <p:cNvCxnSpPr>
            <a:cxnSpLocks/>
            <a:stCxn id="54" idx="2"/>
            <a:endCxn id="15" idx="1"/>
          </p:cNvCxnSpPr>
          <p:nvPr/>
        </p:nvCxnSpPr>
        <p:spPr>
          <a:xfrm rot="16200000" flipH="1">
            <a:off x="5065800" y="2570691"/>
            <a:ext cx="1037717" cy="4778969"/>
          </a:xfrm>
          <a:prstGeom prst="bentConnector2">
            <a:avLst/>
          </a:prstGeom>
          <a:ln w="12700">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8B70BB90-9A41-8F43-91F8-BD508D1E509E}"/>
              </a:ext>
            </a:extLst>
          </p:cNvPr>
          <p:cNvSpPr txBox="1"/>
          <p:nvPr/>
        </p:nvSpPr>
        <p:spPr>
          <a:xfrm>
            <a:off x="4101957" y="5474016"/>
            <a:ext cx="3158236" cy="646331"/>
          </a:xfrm>
          <a:prstGeom prst="rect">
            <a:avLst/>
          </a:prstGeom>
          <a:noFill/>
        </p:spPr>
        <p:txBody>
          <a:bodyPr wrap="none" rtlCol="0">
            <a:spAutoFit/>
          </a:bodyPr>
          <a:lstStyle/>
          <a:p>
            <a:pPr algn="ctr"/>
            <a:r>
              <a:rPr lang="en-US" sz="1200" dirty="0">
                <a:solidFill>
                  <a:srgbClr val="002060"/>
                </a:solidFill>
              </a:rPr>
              <a:t>In case of </a:t>
            </a:r>
            <a:r>
              <a:rPr lang="en-US" sz="1200" dirty="0">
                <a:solidFill>
                  <a:srgbClr val="002060"/>
                </a:solidFill>
                <a:latin typeface="Consolas" panose="020B0609020204030204" pitchFamily="49" charset="0"/>
                <a:cs typeface="Consolas" panose="020B0609020204030204" pitchFamily="49" charset="0"/>
              </a:rPr>
              <a:t>404 Not Found</a:t>
            </a:r>
            <a:r>
              <a:rPr lang="en-US" sz="1200" dirty="0">
                <a:solidFill>
                  <a:srgbClr val="002060"/>
                </a:solidFill>
              </a:rPr>
              <a:t> response:</a:t>
            </a:r>
          </a:p>
          <a:p>
            <a:pPr algn="ctr"/>
            <a:r>
              <a:rPr lang="en-US" sz="1200" dirty="0">
                <a:solidFill>
                  <a:srgbClr val="002060"/>
                </a:solidFill>
                <a:latin typeface="+mj-lt"/>
                <a:cs typeface="Consolas" panose="020B0609020204030204" pitchFamily="49" charset="0"/>
              </a:rPr>
              <a:t>Get </a:t>
            </a:r>
            <a:r>
              <a:rPr lang="en-US" sz="1200" dirty="0">
                <a:solidFill>
                  <a:srgbClr val="002060"/>
                </a:solidFill>
                <a:latin typeface="Consolas" panose="020B0609020204030204" pitchFamily="49" charset="0"/>
                <a:cs typeface="Consolas" panose="020B0609020204030204" pitchFamily="49" charset="0"/>
              </a:rPr>
              <a:t>12345/square/full/0/</a:t>
            </a:r>
            <a:r>
              <a:rPr lang="en-US" sz="1200" dirty="0" err="1">
                <a:solidFill>
                  <a:srgbClr val="002060"/>
                </a:solidFill>
                <a:latin typeface="Consolas" panose="020B0609020204030204" pitchFamily="49" charset="0"/>
                <a:cs typeface="Consolas" panose="020B0609020204030204" pitchFamily="49" charset="0"/>
              </a:rPr>
              <a:t>default.jpg</a:t>
            </a:r>
            <a:endParaRPr lang="en-US" sz="1200" dirty="0">
              <a:solidFill>
                <a:srgbClr val="002060"/>
              </a:solidFill>
              <a:latin typeface="Consolas" panose="020B0609020204030204" pitchFamily="49" charset="0"/>
              <a:cs typeface="Consolas" panose="020B0609020204030204" pitchFamily="49" charset="0"/>
            </a:endParaRPr>
          </a:p>
          <a:p>
            <a:pPr algn="ctr"/>
            <a:r>
              <a:rPr lang="en-US" sz="1200" dirty="0">
                <a:solidFill>
                  <a:srgbClr val="002060"/>
                </a:solidFill>
                <a:latin typeface="+mj-lt"/>
                <a:cs typeface="Consolas" panose="020B0609020204030204" pitchFamily="49" charset="0"/>
              </a:rPr>
              <a:t>from Failover Origin</a:t>
            </a:r>
          </a:p>
        </p:txBody>
      </p:sp>
      <p:cxnSp>
        <p:nvCxnSpPr>
          <p:cNvPr id="89" name="Straight Arrow Connector 88">
            <a:extLst>
              <a:ext uri="{FF2B5EF4-FFF2-40B4-BE49-F238E27FC236}">
                <a16:creationId xmlns:a16="http://schemas.microsoft.com/office/drawing/2014/main" id="{7AC66061-0FD0-2A40-BEAA-F96E85E77157}"/>
              </a:ext>
            </a:extLst>
          </p:cNvPr>
          <p:cNvCxnSpPr>
            <a:cxnSpLocks/>
            <a:stCxn id="51" idx="2"/>
            <a:endCxn id="16" idx="0"/>
          </p:cNvCxnSpPr>
          <p:nvPr/>
        </p:nvCxnSpPr>
        <p:spPr>
          <a:xfrm>
            <a:off x="8202743" y="2968301"/>
            <a:ext cx="0" cy="546977"/>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CAC273B2-F3B0-FF42-86E6-74BC3F0CE748}"/>
              </a:ext>
            </a:extLst>
          </p:cNvPr>
          <p:cNvCxnSpPr>
            <a:cxnSpLocks/>
          </p:cNvCxnSpPr>
          <p:nvPr/>
        </p:nvCxnSpPr>
        <p:spPr>
          <a:xfrm>
            <a:off x="3436473" y="3800002"/>
            <a:ext cx="1669589" cy="0"/>
          </a:xfrm>
          <a:prstGeom prst="straightConnector1">
            <a:avLst/>
          </a:prstGeom>
          <a:ln w="12700">
            <a:solidFill>
              <a:srgbClr val="545B64"/>
            </a:solidFill>
            <a:headEnd type="arrow" w="med" len="sm"/>
            <a:tailEnd type="none" w="med" len="sm"/>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8B61E88A-11CD-FF46-84BD-9A88FF17CD29}"/>
              </a:ext>
            </a:extLst>
          </p:cNvPr>
          <p:cNvSpPr txBox="1"/>
          <p:nvPr/>
        </p:nvSpPr>
        <p:spPr>
          <a:xfrm>
            <a:off x="3831138" y="3792703"/>
            <a:ext cx="873957" cy="276999"/>
          </a:xfrm>
          <a:prstGeom prst="rect">
            <a:avLst/>
          </a:prstGeom>
          <a:noFill/>
        </p:spPr>
        <p:txBody>
          <a:bodyPr wrap="none" rtlCol="0">
            <a:spAutoFit/>
          </a:bodyPr>
          <a:lstStyle/>
          <a:p>
            <a:pPr algn="ctr"/>
            <a:r>
              <a:rPr lang="en-US" sz="1200" dirty="0">
                <a:solidFill>
                  <a:srgbClr val="002060"/>
                </a:solidFill>
              </a:rPr>
              <a:t>Response</a:t>
            </a:r>
          </a:p>
        </p:txBody>
      </p:sp>
    </p:spTree>
    <p:extLst>
      <p:ext uri="{BB962C8B-B14F-4D97-AF65-F5344CB8AC3E}">
        <p14:creationId xmlns:p14="http://schemas.microsoft.com/office/powerpoint/2010/main" val="20868786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2813C-60DA-D347-97AF-68D7CAA76976}"/>
              </a:ext>
            </a:extLst>
          </p:cNvPr>
          <p:cNvSpPr>
            <a:spLocks noGrp="1"/>
          </p:cNvSpPr>
          <p:nvPr>
            <p:ph type="title"/>
          </p:nvPr>
        </p:nvSpPr>
        <p:spPr/>
        <p:txBody>
          <a:bodyPr/>
          <a:lstStyle/>
          <a:p>
            <a:r>
              <a:rPr lang="en-US" dirty="0"/>
              <a:t>Defeating the 6MB Limit</a:t>
            </a:r>
          </a:p>
        </p:txBody>
      </p:sp>
      <p:sp>
        <p:nvSpPr>
          <p:cNvPr id="3" name="Text Placeholder 2">
            <a:extLst>
              <a:ext uri="{FF2B5EF4-FFF2-40B4-BE49-F238E27FC236}">
                <a16:creationId xmlns:a16="http://schemas.microsoft.com/office/drawing/2014/main" id="{16164528-6C44-F941-A426-EFBAEA371261}"/>
              </a:ext>
            </a:extLst>
          </p:cNvPr>
          <p:cNvSpPr>
            <a:spLocks noGrp="1"/>
          </p:cNvSpPr>
          <p:nvPr>
            <p:ph type="body" idx="1"/>
          </p:nvPr>
        </p:nvSpPr>
        <p:spPr/>
        <p:txBody>
          <a:bodyPr/>
          <a:lstStyle/>
          <a:p>
            <a:pPr marL="114300" indent="0">
              <a:buNone/>
            </a:pPr>
            <a:endParaRPr lang="en-US" dirty="0"/>
          </a:p>
          <a:p>
            <a:pPr marL="114300" indent="0">
              <a:buNone/>
            </a:pPr>
            <a:endParaRPr lang="en-US" dirty="0"/>
          </a:p>
        </p:txBody>
      </p:sp>
      <p:pic>
        <p:nvPicPr>
          <p:cNvPr id="9" name="Graphic 8">
            <a:extLst>
              <a:ext uri="{FF2B5EF4-FFF2-40B4-BE49-F238E27FC236}">
                <a16:creationId xmlns:a16="http://schemas.microsoft.com/office/drawing/2014/main" id="{7A822A0D-8FF9-6D42-B8BE-B16AC5E58A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66573" y="351527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Graphic 24">
            <a:extLst>
              <a:ext uri="{FF2B5EF4-FFF2-40B4-BE49-F238E27FC236}">
                <a16:creationId xmlns:a16="http://schemas.microsoft.com/office/drawing/2014/main" id="{FB51D2CE-F4FE-B949-88FB-17CECF45D9C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8661" y="3508928"/>
            <a:ext cx="46990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Graphic 14">
            <a:extLst>
              <a:ext uri="{FF2B5EF4-FFF2-40B4-BE49-F238E27FC236}">
                <a16:creationId xmlns:a16="http://schemas.microsoft.com/office/drawing/2014/main" id="{EA8A8654-EABB-7D4A-A059-0CE649835C6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74143" y="5250435"/>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Graphic 13">
            <a:extLst>
              <a:ext uri="{FF2B5EF4-FFF2-40B4-BE49-F238E27FC236}">
                <a16:creationId xmlns:a16="http://schemas.microsoft.com/office/drawing/2014/main" id="{8F5AE048-3642-BE4A-845D-79E71067E2F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74143" y="351527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Graphic 6">
            <a:extLst>
              <a:ext uri="{FF2B5EF4-FFF2-40B4-BE49-F238E27FC236}">
                <a16:creationId xmlns:a16="http://schemas.microsoft.com/office/drawing/2014/main" id="{D2F55DF0-0095-1447-8873-DBD87B3DAC14}"/>
              </a:ext>
            </a:extLst>
          </p:cNvPr>
          <p:cNvPicPr>
            <a:picLocks noChangeAspect="1" noChangeArrowheads="1"/>
          </p:cNvPicPr>
          <p:nvPr/>
        </p:nvPicPr>
        <p:blipFill>
          <a:blip r:embed="rId7">
            <a:extLst>
              <a:ext uri="{96DAC541-7B7A-43D3-8B79-37D633B846F1}">
                <asvg:svgBlip xmlns:asvg="http://schemas.microsoft.com/office/drawing/2016/SVG/main" r:embed="rId8"/>
              </a:ext>
            </a:extLst>
          </a:blip>
          <a:srcRect/>
          <a:stretch/>
        </p:blipFill>
        <p:spPr bwMode="auto">
          <a:xfrm>
            <a:off x="5106062" y="351527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7" name="Straight Arrow Connector 26">
            <a:extLst>
              <a:ext uri="{FF2B5EF4-FFF2-40B4-BE49-F238E27FC236}">
                <a16:creationId xmlns:a16="http://schemas.microsoft.com/office/drawing/2014/main" id="{057941EE-F4BA-E447-9BAC-410C714DB298}"/>
              </a:ext>
            </a:extLst>
          </p:cNvPr>
          <p:cNvCxnSpPr>
            <a:cxnSpLocks/>
          </p:cNvCxnSpPr>
          <p:nvPr/>
        </p:nvCxnSpPr>
        <p:spPr>
          <a:xfrm>
            <a:off x="5563263" y="3688350"/>
            <a:ext cx="2419847" cy="0"/>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grpSp>
        <p:nvGrpSpPr>
          <p:cNvPr id="39" name="Group 38">
            <a:extLst>
              <a:ext uri="{FF2B5EF4-FFF2-40B4-BE49-F238E27FC236}">
                <a16:creationId xmlns:a16="http://schemas.microsoft.com/office/drawing/2014/main" id="{7A2E7663-8E07-FF44-AC92-6FBDC6193F35}"/>
              </a:ext>
            </a:extLst>
          </p:cNvPr>
          <p:cNvGrpSpPr/>
          <p:nvPr/>
        </p:nvGrpSpPr>
        <p:grpSpPr>
          <a:xfrm>
            <a:off x="1628561" y="3688221"/>
            <a:ext cx="1338012" cy="112644"/>
            <a:chOff x="2161298" y="2148071"/>
            <a:chExt cx="1338012" cy="112644"/>
          </a:xfrm>
        </p:grpSpPr>
        <p:cxnSp>
          <p:nvCxnSpPr>
            <p:cNvPr id="11" name="Straight Arrow Connector 10">
              <a:extLst>
                <a:ext uri="{FF2B5EF4-FFF2-40B4-BE49-F238E27FC236}">
                  <a16:creationId xmlns:a16="http://schemas.microsoft.com/office/drawing/2014/main" id="{D16A05B9-1D9B-504B-AF59-5993678232AB}"/>
                </a:ext>
              </a:extLst>
            </p:cNvPr>
            <p:cNvCxnSpPr>
              <a:cxnSpLocks/>
            </p:cNvCxnSpPr>
            <p:nvPr/>
          </p:nvCxnSpPr>
          <p:spPr>
            <a:xfrm>
              <a:off x="2161298" y="2148071"/>
              <a:ext cx="1338012" cy="0"/>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62358894-F1A2-C049-BBD4-6C401DC7E712}"/>
                </a:ext>
              </a:extLst>
            </p:cNvPr>
            <p:cNvCxnSpPr>
              <a:cxnSpLocks/>
            </p:cNvCxnSpPr>
            <p:nvPr/>
          </p:nvCxnSpPr>
          <p:spPr>
            <a:xfrm>
              <a:off x="2161298" y="2260715"/>
              <a:ext cx="1338012" cy="0"/>
            </a:xfrm>
            <a:prstGeom prst="straightConnector1">
              <a:avLst/>
            </a:prstGeom>
            <a:ln w="12700">
              <a:solidFill>
                <a:srgbClr val="545B64"/>
              </a:solidFill>
              <a:headEnd type="arrow" w="med" len="sm"/>
              <a:tailEnd type="none" w="med" len="sm"/>
            </a:ln>
          </p:spPr>
          <p:style>
            <a:lnRef idx="1">
              <a:schemeClr val="accent1"/>
            </a:lnRef>
            <a:fillRef idx="0">
              <a:schemeClr val="accent1"/>
            </a:fillRef>
            <a:effectRef idx="0">
              <a:schemeClr val="accent1"/>
            </a:effectRef>
            <a:fontRef idx="minor">
              <a:schemeClr val="tx1"/>
            </a:fontRef>
          </p:style>
        </p:cxnSp>
      </p:grpSp>
      <p:cxnSp>
        <p:nvCxnSpPr>
          <p:cNvPr id="41" name="Straight Arrow Connector 40">
            <a:extLst>
              <a:ext uri="{FF2B5EF4-FFF2-40B4-BE49-F238E27FC236}">
                <a16:creationId xmlns:a16="http://schemas.microsoft.com/office/drawing/2014/main" id="{8EFE914D-383B-2548-A23C-52C3E78D0F78}"/>
              </a:ext>
            </a:extLst>
          </p:cNvPr>
          <p:cNvCxnSpPr>
            <a:cxnSpLocks/>
          </p:cNvCxnSpPr>
          <p:nvPr/>
        </p:nvCxnSpPr>
        <p:spPr>
          <a:xfrm>
            <a:off x="3436473" y="3687358"/>
            <a:ext cx="1669589" cy="0"/>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7904A7AE-101B-3A45-A718-73809556DBC1}"/>
              </a:ext>
            </a:extLst>
          </p:cNvPr>
          <p:cNvCxnSpPr>
            <a:cxnSpLocks/>
          </p:cNvCxnSpPr>
          <p:nvPr/>
        </p:nvCxnSpPr>
        <p:spPr>
          <a:xfrm>
            <a:off x="3436473" y="3800002"/>
            <a:ext cx="1669589" cy="0"/>
          </a:xfrm>
          <a:prstGeom prst="straightConnector1">
            <a:avLst/>
          </a:prstGeom>
          <a:ln w="12700">
            <a:solidFill>
              <a:srgbClr val="545B64"/>
            </a:solidFill>
            <a:headEnd type="arrow" w="med" len="sm"/>
            <a:tailEnd type="none" w="med" len="sm"/>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CC6EF3F5-31F8-974C-83C8-C9AFC80DCC87}"/>
              </a:ext>
            </a:extLst>
          </p:cNvPr>
          <p:cNvSpPr txBox="1"/>
          <p:nvPr/>
        </p:nvSpPr>
        <p:spPr>
          <a:xfrm>
            <a:off x="838200" y="1859677"/>
            <a:ext cx="7442495" cy="400110"/>
          </a:xfrm>
          <a:prstGeom prst="rect">
            <a:avLst/>
          </a:prstGeom>
          <a:noFill/>
        </p:spPr>
        <p:txBody>
          <a:bodyPr wrap="square" rtlCol="0">
            <a:spAutoFit/>
          </a:bodyPr>
          <a:lstStyle/>
          <a:p>
            <a:r>
              <a:rPr lang="en-US" sz="2000" dirty="0">
                <a:latin typeface="Consolas" panose="020B0609020204030204" pitchFamily="49" charset="0"/>
                <a:cs typeface="Consolas" panose="020B0609020204030204" pitchFamily="49" charset="0"/>
              </a:rPr>
              <a:t>GET /</a:t>
            </a:r>
            <a:r>
              <a:rPr lang="en-US" sz="2000" dirty="0" err="1">
                <a:latin typeface="Consolas" panose="020B0609020204030204" pitchFamily="49" charset="0"/>
                <a:cs typeface="Consolas" panose="020B0609020204030204" pitchFamily="49" charset="0"/>
              </a:rPr>
              <a:t>iiif</a:t>
            </a:r>
            <a:r>
              <a:rPr lang="en-US" sz="2000" dirty="0">
                <a:latin typeface="Consolas" panose="020B0609020204030204" pitchFamily="49" charset="0"/>
                <a:cs typeface="Consolas" panose="020B0609020204030204" pitchFamily="49" charset="0"/>
              </a:rPr>
              <a:t>/2/12345/square/full/0/</a:t>
            </a:r>
            <a:r>
              <a:rPr lang="en-US" sz="2000" dirty="0" err="1">
                <a:latin typeface="Consolas" panose="020B0609020204030204" pitchFamily="49" charset="0"/>
                <a:cs typeface="Consolas" panose="020B0609020204030204" pitchFamily="49" charset="0"/>
              </a:rPr>
              <a:t>default.jpg</a:t>
            </a:r>
            <a:endParaRPr lang="en-US" sz="2000" dirty="0">
              <a:latin typeface="Consolas" panose="020B0609020204030204" pitchFamily="49" charset="0"/>
              <a:cs typeface="Consolas" panose="020B0609020204030204" pitchFamily="49" charset="0"/>
            </a:endParaRPr>
          </a:p>
        </p:txBody>
      </p:sp>
      <p:sp>
        <p:nvSpPr>
          <p:cNvPr id="50" name="TextBox 49">
            <a:extLst>
              <a:ext uri="{FF2B5EF4-FFF2-40B4-BE49-F238E27FC236}">
                <a16:creationId xmlns:a16="http://schemas.microsoft.com/office/drawing/2014/main" id="{B95E67C9-AA46-FE4B-88ED-DE712FDC9170}"/>
              </a:ext>
            </a:extLst>
          </p:cNvPr>
          <p:cNvSpPr txBox="1"/>
          <p:nvPr/>
        </p:nvSpPr>
        <p:spPr>
          <a:xfrm>
            <a:off x="8202743" y="2984317"/>
            <a:ext cx="1208985" cy="461665"/>
          </a:xfrm>
          <a:prstGeom prst="rect">
            <a:avLst/>
          </a:prstGeom>
          <a:noFill/>
        </p:spPr>
        <p:txBody>
          <a:bodyPr wrap="none" rtlCol="0">
            <a:spAutoFit/>
          </a:bodyPr>
          <a:lstStyle/>
          <a:p>
            <a:pPr algn="ctr"/>
            <a:r>
              <a:rPr lang="en-US" sz="1200" dirty="0">
                <a:solidFill>
                  <a:srgbClr val="002060"/>
                </a:solidFill>
              </a:rPr>
              <a:t>Retrieve &amp;</a:t>
            </a:r>
          </a:p>
          <a:p>
            <a:pPr algn="ctr"/>
            <a:r>
              <a:rPr lang="en-US" sz="1200" dirty="0">
                <a:solidFill>
                  <a:srgbClr val="002060"/>
                </a:solidFill>
              </a:rPr>
              <a:t>Process Image</a:t>
            </a:r>
          </a:p>
        </p:txBody>
      </p:sp>
      <p:grpSp>
        <p:nvGrpSpPr>
          <p:cNvPr id="65" name="Group 64">
            <a:extLst>
              <a:ext uri="{FF2B5EF4-FFF2-40B4-BE49-F238E27FC236}">
                <a16:creationId xmlns:a16="http://schemas.microsoft.com/office/drawing/2014/main" id="{EEFEB4ED-9AF9-B049-9AB9-8533857EF4D3}"/>
              </a:ext>
            </a:extLst>
          </p:cNvPr>
          <p:cNvGrpSpPr/>
          <p:nvPr/>
        </p:nvGrpSpPr>
        <p:grpSpPr>
          <a:xfrm>
            <a:off x="7875570" y="2042167"/>
            <a:ext cx="654346" cy="926134"/>
            <a:chOff x="9017726" y="3515186"/>
            <a:chExt cx="654346" cy="926134"/>
          </a:xfrm>
        </p:grpSpPr>
        <p:pic>
          <p:nvPicPr>
            <p:cNvPr id="14" name="Graphic 31">
              <a:extLst>
                <a:ext uri="{FF2B5EF4-FFF2-40B4-BE49-F238E27FC236}">
                  <a16:creationId xmlns:a16="http://schemas.microsoft.com/office/drawing/2014/main" id="{5F92374D-94D4-8646-BB32-4AAB798385F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116300" y="3515186"/>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Box 50">
              <a:extLst>
                <a:ext uri="{FF2B5EF4-FFF2-40B4-BE49-F238E27FC236}">
                  <a16:creationId xmlns:a16="http://schemas.microsoft.com/office/drawing/2014/main" id="{9C0015C0-451B-D14B-A0D7-ED5B63CA0A1E}"/>
                </a:ext>
              </a:extLst>
            </p:cNvPr>
            <p:cNvSpPr txBox="1"/>
            <p:nvPr/>
          </p:nvSpPr>
          <p:spPr>
            <a:xfrm>
              <a:off x="9017726" y="3979655"/>
              <a:ext cx="654346" cy="461665"/>
            </a:xfrm>
            <a:prstGeom prst="rect">
              <a:avLst/>
            </a:prstGeom>
            <a:noFill/>
          </p:spPr>
          <p:txBody>
            <a:bodyPr wrap="none" rtlCol="0">
              <a:spAutoFit/>
            </a:bodyPr>
            <a:lstStyle/>
            <a:p>
              <a:pPr algn="ctr"/>
              <a:r>
                <a:rPr lang="en-US" sz="1200" dirty="0">
                  <a:solidFill>
                    <a:srgbClr val="408723"/>
                  </a:solidFill>
                </a:rPr>
                <a:t>Image</a:t>
              </a:r>
            </a:p>
            <a:p>
              <a:pPr algn="ctr"/>
              <a:r>
                <a:rPr lang="en-US" sz="1200" dirty="0">
                  <a:solidFill>
                    <a:srgbClr val="408723"/>
                  </a:solidFill>
                </a:rPr>
                <a:t>Bucket</a:t>
              </a:r>
            </a:p>
          </p:txBody>
        </p:sp>
      </p:grpSp>
      <p:sp>
        <p:nvSpPr>
          <p:cNvPr id="52" name="TextBox 51">
            <a:extLst>
              <a:ext uri="{FF2B5EF4-FFF2-40B4-BE49-F238E27FC236}">
                <a16:creationId xmlns:a16="http://schemas.microsoft.com/office/drawing/2014/main" id="{0E9FD47C-066E-0F45-8001-3D5B444AFD05}"/>
              </a:ext>
            </a:extLst>
          </p:cNvPr>
          <p:cNvSpPr txBox="1"/>
          <p:nvPr/>
        </p:nvSpPr>
        <p:spPr>
          <a:xfrm>
            <a:off x="7682411" y="3979655"/>
            <a:ext cx="1040670" cy="461665"/>
          </a:xfrm>
          <a:prstGeom prst="rect">
            <a:avLst/>
          </a:prstGeom>
          <a:noFill/>
        </p:spPr>
        <p:txBody>
          <a:bodyPr wrap="none" rtlCol="0">
            <a:spAutoFit/>
          </a:bodyPr>
          <a:lstStyle/>
          <a:p>
            <a:pPr algn="ctr"/>
            <a:r>
              <a:rPr lang="en-US" sz="1200" dirty="0">
                <a:solidFill>
                  <a:srgbClr val="D15A08"/>
                </a:solidFill>
              </a:rPr>
              <a:t>Lambda</a:t>
            </a:r>
          </a:p>
          <a:p>
            <a:pPr algn="ctr"/>
            <a:r>
              <a:rPr lang="en-US" sz="1200" dirty="0">
                <a:solidFill>
                  <a:srgbClr val="D15A08"/>
                </a:solidFill>
              </a:rPr>
              <a:t>IIIF Function</a:t>
            </a:r>
          </a:p>
        </p:txBody>
      </p:sp>
      <p:sp>
        <p:nvSpPr>
          <p:cNvPr id="53" name="TextBox 52">
            <a:extLst>
              <a:ext uri="{FF2B5EF4-FFF2-40B4-BE49-F238E27FC236}">
                <a16:creationId xmlns:a16="http://schemas.microsoft.com/office/drawing/2014/main" id="{08A05D2C-42A6-004D-A3D1-36380BDB12D1}"/>
              </a:ext>
            </a:extLst>
          </p:cNvPr>
          <p:cNvSpPr txBox="1"/>
          <p:nvPr/>
        </p:nvSpPr>
        <p:spPr>
          <a:xfrm>
            <a:off x="4793488" y="3979654"/>
            <a:ext cx="1082349" cy="461665"/>
          </a:xfrm>
          <a:prstGeom prst="rect">
            <a:avLst/>
          </a:prstGeom>
          <a:noFill/>
        </p:spPr>
        <p:txBody>
          <a:bodyPr wrap="none" rtlCol="0">
            <a:spAutoFit/>
          </a:bodyPr>
          <a:lstStyle/>
          <a:p>
            <a:pPr algn="ctr"/>
            <a:r>
              <a:rPr lang="en-US" sz="1200" dirty="0">
                <a:solidFill>
                  <a:srgbClr val="A80649"/>
                </a:solidFill>
              </a:rPr>
              <a:t>API Gateway</a:t>
            </a:r>
          </a:p>
          <a:p>
            <a:pPr algn="ctr"/>
            <a:r>
              <a:rPr lang="en-US" sz="1200" dirty="0">
                <a:solidFill>
                  <a:srgbClr val="A80649"/>
                </a:solidFill>
              </a:rPr>
              <a:t>REST API</a:t>
            </a:r>
          </a:p>
        </p:txBody>
      </p:sp>
      <p:sp>
        <p:nvSpPr>
          <p:cNvPr id="54" name="TextBox 53">
            <a:extLst>
              <a:ext uri="{FF2B5EF4-FFF2-40B4-BE49-F238E27FC236}">
                <a16:creationId xmlns:a16="http://schemas.microsoft.com/office/drawing/2014/main" id="{B3F0E27B-6810-5E4F-97B3-35F9F1706E7E}"/>
              </a:ext>
            </a:extLst>
          </p:cNvPr>
          <p:cNvSpPr txBox="1"/>
          <p:nvPr/>
        </p:nvSpPr>
        <p:spPr>
          <a:xfrm>
            <a:off x="2723730" y="3979653"/>
            <a:ext cx="942887" cy="461665"/>
          </a:xfrm>
          <a:prstGeom prst="rect">
            <a:avLst/>
          </a:prstGeom>
          <a:noFill/>
        </p:spPr>
        <p:txBody>
          <a:bodyPr wrap="none" rtlCol="0">
            <a:spAutoFit/>
          </a:bodyPr>
          <a:lstStyle/>
          <a:p>
            <a:pPr algn="ctr"/>
            <a:r>
              <a:rPr lang="en-US" sz="1200" dirty="0">
                <a:solidFill>
                  <a:srgbClr val="4D27AA"/>
                </a:solidFill>
              </a:rPr>
              <a:t>CloudFront</a:t>
            </a:r>
          </a:p>
          <a:p>
            <a:pPr algn="ctr"/>
            <a:r>
              <a:rPr lang="en-US" sz="1200" dirty="0">
                <a:solidFill>
                  <a:srgbClr val="4D27AA"/>
                </a:solidFill>
              </a:rPr>
              <a:t>Distribution</a:t>
            </a:r>
          </a:p>
        </p:txBody>
      </p:sp>
      <p:sp>
        <p:nvSpPr>
          <p:cNvPr id="55" name="TextBox 54">
            <a:extLst>
              <a:ext uri="{FF2B5EF4-FFF2-40B4-BE49-F238E27FC236}">
                <a16:creationId xmlns:a16="http://schemas.microsoft.com/office/drawing/2014/main" id="{964C4F6D-8E32-174E-A7FE-40AECFDE57DD}"/>
              </a:ext>
            </a:extLst>
          </p:cNvPr>
          <p:cNvSpPr txBox="1"/>
          <p:nvPr/>
        </p:nvSpPr>
        <p:spPr>
          <a:xfrm>
            <a:off x="1019953" y="3979653"/>
            <a:ext cx="747320" cy="461665"/>
          </a:xfrm>
          <a:prstGeom prst="rect">
            <a:avLst/>
          </a:prstGeom>
          <a:noFill/>
        </p:spPr>
        <p:txBody>
          <a:bodyPr wrap="none" rtlCol="0">
            <a:spAutoFit/>
          </a:bodyPr>
          <a:lstStyle/>
          <a:p>
            <a:pPr algn="ctr"/>
            <a:r>
              <a:rPr lang="en-US" sz="1200" dirty="0"/>
              <a:t>Client</a:t>
            </a:r>
          </a:p>
          <a:p>
            <a:pPr algn="ctr"/>
            <a:r>
              <a:rPr lang="en-US" sz="1200" dirty="0"/>
              <a:t>Browser</a:t>
            </a:r>
          </a:p>
        </p:txBody>
      </p:sp>
      <p:sp>
        <p:nvSpPr>
          <p:cNvPr id="56" name="TextBox 55">
            <a:extLst>
              <a:ext uri="{FF2B5EF4-FFF2-40B4-BE49-F238E27FC236}">
                <a16:creationId xmlns:a16="http://schemas.microsoft.com/office/drawing/2014/main" id="{FEF3B150-C676-EF4F-9F35-05600EE2142E}"/>
              </a:ext>
            </a:extLst>
          </p:cNvPr>
          <p:cNvSpPr txBox="1"/>
          <p:nvPr/>
        </p:nvSpPr>
        <p:spPr>
          <a:xfrm>
            <a:off x="6493086" y="3402408"/>
            <a:ext cx="636713" cy="276999"/>
          </a:xfrm>
          <a:prstGeom prst="rect">
            <a:avLst/>
          </a:prstGeom>
          <a:noFill/>
        </p:spPr>
        <p:txBody>
          <a:bodyPr wrap="none" rtlCol="0">
            <a:spAutoFit/>
          </a:bodyPr>
          <a:lstStyle/>
          <a:p>
            <a:pPr algn="ctr"/>
            <a:r>
              <a:rPr lang="en-US" sz="1200" dirty="0">
                <a:solidFill>
                  <a:srgbClr val="002060"/>
                </a:solidFill>
              </a:rPr>
              <a:t>Invoke</a:t>
            </a:r>
          </a:p>
        </p:txBody>
      </p:sp>
      <p:sp>
        <p:nvSpPr>
          <p:cNvPr id="57" name="TextBox 56">
            <a:extLst>
              <a:ext uri="{FF2B5EF4-FFF2-40B4-BE49-F238E27FC236}">
                <a16:creationId xmlns:a16="http://schemas.microsoft.com/office/drawing/2014/main" id="{C7310205-DAB0-4943-B147-D5150B15903D}"/>
              </a:ext>
            </a:extLst>
          </p:cNvPr>
          <p:cNvSpPr txBox="1"/>
          <p:nvPr/>
        </p:nvSpPr>
        <p:spPr>
          <a:xfrm>
            <a:off x="3878106" y="3402408"/>
            <a:ext cx="755336" cy="276999"/>
          </a:xfrm>
          <a:prstGeom prst="rect">
            <a:avLst/>
          </a:prstGeom>
          <a:noFill/>
        </p:spPr>
        <p:txBody>
          <a:bodyPr wrap="none" rtlCol="0">
            <a:spAutoFit/>
          </a:bodyPr>
          <a:lstStyle/>
          <a:p>
            <a:pPr algn="ctr"/>
            <a:r>
              <a:rPr lang="en-US" sz="1200" dirty="0">
                <a:solidFill>
                  <a:srgbClr val="002060"/>
                </a:solidFill>
              </a:rPr>
              <a:t>Request</a:t>
            </a:r>
          </a:p>
        </p:txBody>
      </p:sp>
      <p:sp>
        <p:nvSpPr>
          <p:cNvPr id="58" name="TextBox 57">
            <a:extLst>
              <a:ext uri="{FF2B5EF4-FFF2-40B4-BE49-F238E27FC236}">
                <a16:creationId xmlns:a16="http://schemas.microsoft.com/office/drawing/2014/main" id="{693BA189-A9D7-C447-ACB8-7A6B690BDD5D}"/>
              </a:ext>
            </a:extLst>
          </p:cNvPr>
          <p:cNvSpPr txBox="1"/>
          <p:nvPr/>
        </p:nvSpPr>
        <p:spPr>
          <a:xfrm>
            <a:off x="1913527" y="3403090"/>
            <a:ext cx="755336" cy="276999"/>
          </a:xfrm>
          <a:prstGeom prst="rect">
            <a:avLst/>
          </a:prstGeom>
          <a:noFill/>
        </p:spPr>
        <p:txBody>
          <a:bodyPr wrap="none" rtlCol="0">
            <a:spAutoFit/>
          </a:bodyPr>
          <a:lstStyle/>
          <a:p>
            <a:pPr algn="ctr"/>
            <a:r>
              <a:rPr lang="en-US" sz="1200" dirty="0">
                <a:solidFill>
                  <a:srgbClr val="002060"/>
                </a:solidFill>
              </a:rPr>
              <a:t>Request</a:t>
            </a:r>
          </a:p>
        </p:txBody>
      </p:sp>
      <p:sp>
        <p:nvSpPr>
          <p:cNvPr id="59" name="TextBox 58">
            <a:extLst>
              <a:ext uri="{FF2B5EF4-FFF2-40B4-BE49-F238E27FC236}">
                <a16:creationId xmlns:a16="http://schemas.microsoft.com/office/drawing/2014/main" id="{834088C4-E201-B649-8ABA-0634EB880B3C}"/>
              </a:ext>
            </a:extLst>
          </p:cNvPr>
          <p:cNvSpPr txBox="1"/>
          <p:nvPr/>
        </p:nvSpPr>
        <p:spPr>
          <a:xfrm>
            <a:off x="5798463" y="3792021"/>
            <a:ext cx="1954381" cy="646331"/>
          </a:xfrm>
          <a:prstGeom prst="rect">
            <a:avLst/>
          </a:prstGeom>
          <a:noFill/>
        </p:spPr>
        <p:txBody>
          <a:bodyPr wrap="none" rtlCol="0">
            <a:spAutoFit/>
          </a:bodyPr>
          <a:lstStyle/>
          <a:p>
            <a:pPr algn="ctr"/>
            <a:r>
              <a:rPr lang="en-US" sz="1200" dirty="0">
                <a:solidFill>
                  <a:srgbClr val="002060"/>
                </a:solidFill>
              </a:rPr>
              <a:t>Response:</a:t>
            </a:r>
          </a:p>
          <a:p>
            <a:pPr algn="ctr"/>
            <a:r>
              <a:rPr lang="en-US" sz="1200" dirty="0">
                <a:solidFill>
                  <a:srgbClr val="002060"/>
                </a:solidFill>
              </a:rPr>
              <a:t>If ≤ 6MB: Image Data</a:t>
            </a:r>
          </a:p>
          <a:p>
            <a:pPr algn="ctr"/>
            <a:r>
              <a:rPr lang="en-US" sz="1200" dirty="0">
                <a:solidFill>
                  <a:srgbClr val="002060"/>
                </a:solidFill>
              </a:rPr>
              <a:t>If &gt; 6MB: </a:t>
            </a:r>
            <a:r>
              <a:rPr lang="en-US" sz="1200" dirty="0">
                <a:solidFill>
                  <a:srgbClr val="002060"/>
                </a:solidFill>
                <a:latin typeface="Consolas" panose="020B0609020204030204" pitchFamily="49" charset="0"/>
                <a:cs typeface="Consolas" panose="020B0609020204030204" pitchFamily="49" charset="0"/>
              </a:rPr>
              <a:t>404 Not Found</a:t>
            </a:r>
          </a:p>
        </p:txBody>
      </p:sp>
      <p:sp>
        <p:nvSpPr>
          <p:cNvPr id="60" name="TextBox 59">
            <a:extLst>
              <a:ext uri="{FF2B5EF4-FFF2-40B4-BE49-F238E27FC236}">
                <a16:creationId xmlns:a16="http://schemas.microsoft.com/office/drawing/2014/main" id="{D64DAC3A-8DB0-C744-B0AC-A2D4958A3C46}"/>
              </a:ext>
            </a:extLst>
          </p:cNvPr>
          <p:cNvSpPr txBox="1"/>
          <p:nvPr/>
        </p:nvSpPr>
        <p:spPr>
          <a:xfrm>
            <a:off x="1854218" y="3792703"/>
            <a:ext cx="873957" cy="276999"/>
          </a:xfrm>
          <a:prstGeom prst="rect">
            <a:avLst/>
          </a:prstGeom>
          <a:noFill/>
        </p:spPr>
        <p:txBody>
          <a:bodyPr wrap="none" rtlCol="0">
            <a:spAutoFit/>
          </a:bodyPr>
          <a:lstStyle/>
          <a:p>
            <a:pPr algn="ctr"/>
            <a:r>
              <a:rPr lang="en-US" sz="1200" dirty="0">
                <a:solidFill>
                  <a:srgbClr val="002060"/>
                </a:solidFill>
              </a:rPr>
              <a:t>Response</a:t>
            </a:r>
          </a:p>
        </p:txBody>
      </p:sp>
      <p:sp>
        <p:nvSpPr>
          <p:cNvPr id="61" name="TextBox 60">
            <a:extLst>
              <a:ext uri="{FF2B5EF4-FFF2-40B4-BE49-F238E27FC236}">
                <a16:creationId xmlns:a16="http://schemas.microsoft.com/office/drawing/2014/main" id="{6E7CB073-479E-5E41-819D-A8EB1578BC5A}"/>
              </a:ext>
            </a:extLst>
          </p:cNvPr>
          <p:cNvSpPr txBox="1"/>
          <p:nvPr/>
        </p:nvSpPr>
        <p:spPr>
          <a:xfrm>
            <a:off x="7837900" y="5707635"/>
            <a:ext cx="729687" cy="461665"/>
          </a:xfrm>
          <a:prstGeom prst="rect">
            <a:avLst/>
          </a:prstGeom>
          <a:noFill/>
        </p:spPr>
        <p:txBody>
          <a:bodyPr wrap="none" rtlCol="0">
            <a:spAutoFit/>
          </a:bodyPr>
          <a:lstStyle/>
          <a:p>
            <a:pPr algn="ctr"/>
            <a:r>
              <a:rPr lang="en-US" sz="1200" dirty="0">
                <a:solidFill>
                  <a:srgbClr val="408723"/>
                </a:solidFill>
              </a:rPr>
              <a:t>Failover</a:t>
            </a:r>
          </a:p>
          <a:p>
            <a:pPr algn="ctr"/>
            <a:r>
              <a:rPr lang="en-US" sz="1200" dirty="0">
                <a:solidFill>
                  <a:srgbClr val="408723"/>
                </a:solidFill>
              </a:rPr>
              <a:t>Bucket</a:t>
            </a:r>
          </a:p>
        </p:txBody>
      </p:sp>
      <p:cxnSp>
        <p:nvCxnSpPr>
          <p:cNvPr id="73" name="Straight Arrow Connector 72">
            <a:extLst>
              <a:ext uri="{FF2B5EF4-FFF2-40B4-BE49-F238E27FC236}">
                <a16:creationId xmlns:a16="http://schemas.microsoft.com/office/drawing/2014/main" id="{3AFBE8B4-E426-774D-9065-BDB33A60F05D}"/>
              </a:ext>
            </a:extLst>
          </p:cNvPr>
          <p:cNvCxnSpPr>
            <a:cxnSpLocks/>
          </p:cNvCxnSpPr>
          <p:nvPr/>
        </p:nvCxnSpPr>
        <p:spPr>
          <a:xfrm>
            <a:off x="5563262" y="3800002"/>
            <a:ext cx="2410881" cy="0"/>
          </a:xfrm>
          <a:prstGeom prst="straightConnector1">
            <a:avLst/>
          </a:prstGeom>
          <a:ln w="12700">
            <a:solidFill>
              <a:srgbClr val="545B64"/>
            </a:solidFill>
            <a:headEnd type="arrow" w="med" len="sm"/>
            <a:tailEnd type="none" w="med" len="sm"/>
          </a:ln>
        </p:spPr>
        <p:style>
          <a:lnRef idx="1">
            <a:schemeClr val="accent1"/>
          </a:lnRef>
          <a:fillRef idx="0">
            <a:schemeClr val="accent1"/>
          </a:fillRef>
          <a:effectRef idx="0">
            <a:schemeClr val="accent1"/>
          </a:effectRef>
          <a:fontRef idx="minor">
            <a:schemeClr val="tx1"/>
          </a:fontRef>
        </p:style>
      </p:cxnSp>
      <p:cxnSp>
        <p:nvCxnSpPr>
          <p:cNvPr id="78" name="Elbow Connector 77">
            <a:extLst>
              <a:ext uri="{FF2B5EF4-FFF2-40B4-BE49-F238E27FC236}">
                <a16:creationId xmlns:a16="http://schemas.microsoft.com/office/drawing/2014/main" id="{8A6E9626-9347-E845-AF66-757501C53230}"/>
              </a:ext>
            </a:extLst>
          </p:cNvPr>
          <p:cNvCxnSpPr>
            <a:cxnSpLocks/>
            <a:stCxn id="16" idx="3"/>
            <a:endCxn id="15" idx="3"/>
          </p:cNvCxnSpPr>
          <p:nvPr/>
        </p:nvCxnSpPr>
        <p:spPr>
          <a:xfrm>
            <a:off x="8431343" y="3743878"/>
            <a:ext cx="12700" cy="1735157"/>
          </a:xfrm>
          <a:prstGeom prst="bentConnector3">
            <a:avLst>
              <a:gd name="adj1" fmla="val 1800000"/>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EE818FD9-49D1-9947-B0C7-AB71CECB562A}"/>
              </a:ext>
            </a:extLst>
          </p:cNvPr>
          <p:cNvSpPr txBox="1"/>
          <p:nvPr/>
        </p:nvSpPr>
        <p:spPr>
          <a:xfrm>
            <a:off x="8709519" y="4482934"/>
            <a:ext cx="2818400" cy="461665"/>
          </a:xfrm>
          <a:prstGeom prst="rect">
            <a:avLst/>
          </a:prstGeom>
          <a:noFill/>
        </p:spPr>
        <p:txBody>
          <a:bodyPr wrap="none" rtlCol="0">
            <a:spAutoFit/>
          </a:bodyPr>
          <a:lstStyle/>
          <a:p>
            <a:r>
              <a:rPr lang="en-US" sz="1200" dirty="0">
                <a:solidFill>
                  <a:srgbClr val="002060"/>
                </a:solidFill>
              </a:rPr>
              <a:t>If &gt; 6MB: Write Image Data to</a:t>
            </a:r>
          </a:p>
          <a:p>
            <a:r>
              <a:rPr lang="en-US" sz="1200" dirty="0">
                <a:solidFill>
                  <a:srgbClr val="002060"/>
                </a:solidFill>
                <a:latin typeface="Consolas" panose="020B0609020204030204" pitchFamily="49" charset="0"/>
                <a:cs typeface="Consolas" panose="020B0609020204030204" pitchFamily="49" charset="0"/>
              </a:rPr>
              <a:t>12345/square/full/0/</a:t>
            </a:r>
            <a:r>
              <a:rPr lang="en-US" sz="1200" dirty="0" err="1">
                <a:solidFill>
                  <a:srgbClr val="002060"/>
                </a:solidFill>
                <a:latin typeface="Consolas" panose="020B0609020204030204" pitchFamily="49" charset="0"/>
                <a:cs typeface="Consolas" panose="020B0609020204030204" pitchFamily="49" charset="0"/>
              </a:rPr>
              <a:t>default.jpg</a:t>
            </a:r>
            <a:endParaRPr lang="en-US" sz="1200" dirty="0">
              <a:solidFill>
                <a:srgbClr val="002060"/>
              </a:solidFill>
              <a:latin typeface="Consolas" panose="020B0609020204030204" pitchFamily="49" charset="0"/>
              <a:cs typeface="Consolas" panose="020B0609020204030204" pitchFamily="49" charset="0"/>
            </a:endParaRPr>
          </a:p>
        </p:txBody>
      </p:sp>
      <p:cxnSp>
        <p:nvCxnSpPr>
          <p:cNvPr id="83" name="Elbow Connector 82">
            <a:extLst>
              <a:ext uri="{FF2B5EF4-FFF2-40B4-BE49-F238E27FC236}">
                <a16:creationId xmlns:a16="http://schemas.microsoft.com/office/drawing/2014/main" id="{461FDC88-D41C-114E-8027-D6EE67A7DD77}"/>
              </a:ext>
            </a:extLst>
          </p:cNvPr>
          <p:cNvCxnSpPr>
            <a:cxnSpLocks/>
            <a:stCxn id="54" idx="2"/>
            <a:endCxn id="15" idx="1"/>
          </p:cNvCxnSpPr>
          <p:nvPr/>
        </p:nvCxnSpPr>
        <p:spPr>
          <a:xfrm rot="16200000" flipH="1">
            <a:off x="5065800" y="2570691"/>
            <a:ext cx="1037717" cy="4778969"/>
          </a:xfrm>
          <a:prstGeom prst="bentConnector2">
            <a:avLst/>
          </a:prstGeom>
          <a:ln w="12700">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85" name="TextBox 84">
            <a:extLst>
              <a:ext uri="{FF2B5EF4-FFF2-40B4-BE49-F238E27FC236}">
                <a16:creationId xmlns:a16="http://schemas.microsoft.com/office/drawing/2014/main" id="{5D1AFD42-CFA0-1347-800B-9DE56001C7E9}"/>
              </a:ext>
            </a:extLst>
          </p:cNvPr>
          <p:cNvSpPr txBox="1"/>
          <p:nvPr/>
        </p:nvSpPr>
        <p:spPr>
          <a:xfrm>
            <a:off x="3831138" y="3792703"/>
            <a:ext cx="873957" cy="276999"/>
          </a:xfrm>
          <a:prstGeom prst="rect">
            <a:avLst/>
          </a:prstGeom>
          <a:noFill/>
        </p:spPr>
        <p:txBody>
          <a:bodyPr wrap="none" rtlCol="0">
            <a:spAutoFit/>
          </a:bodyPr>
          <a:lstStyle/>
          <a:p>
            <a:pPr algn="ctr"/>
            <a:r>
              <a:rPr lang="en-US" sz="1200" dirty="0">
                <a:solidFill>
                  <a:srgbClr val="002060"/>
                </a:solidFill>
              </a:rPr>
              <a:t>Response</a:t>
            </a:r>
          </a:p>
        </p:txBody>
      </p:sp>
      <p:sp>
        <p:nvSpPr>
          <p:cNvPr id="86" name="TextBox 85">
            <a:extLst>
              <a:ext uri="{FF2B5EF4-FFF2-40B4-BE49-F238E27FC236}">
                <a16:creationId xmlns:a16="http://schemas.microsoft.com/office/drawing/2014/main" id="{8B70BB90-9A41-8F43-91F8-BD508D1E509E}"/>
              </a:ext>
            </a:extLst>
          </p:cNvPr>
          <p:cNvSpPr txBox="1"/>
          <p:nvPr/>
        </p:nvSpPr>
        <p:spPr>
          <a:xfrm>
            <a:off x="4101957" y="5474016"/>
            <a:ext cx="3158236" cy="646331"/>
          </a:xfrm>
          <a:prstGeom prst="rect">
            <a:avLst/>
          </a:prstGeom>
          <a:noFill/>
        </p:spPr>
        <p:txBody>
          <a:bodyPr wrap="none" rtlCol="0">
            <a:spAutoFit/>
          </a:bodyPr>
          <a:lstStyle/>
          <a:p>
            <a:pPr algn="ctr"/>
            <a:r>
              <a:rPr lang="en-US" sz="1200" dirty="0">
                <a:solidFill>
                  <a:srgbClr val="002060"/>
                </a:solidFill>
              </a:rPr>
              <a:t>In case of </a:t>
            </a:r>
            <a:r>
              <a:rPr lang="en-US" sz="1200" dirty="0">
                <a:solidFill>
                  <a:srgbClr val="002060"/>
                </a:solidFill>
                <a:latin typeface="Consolas" panose="020B0609020204030204" pitchFamily="49" charset="0"/>
                <a:cs typeface="Consolas" panose="020B0609020204030204" pitchFamily="49" charset="0"/>
              </a:rPr>
              <a:t>404 Not Found</a:t>
            </a:r>
            <a:r>
              <a:rPr lang="en-US" sz="1200" dirty="0">
                <a:solidFill>
                  <a:srgbClr val="002060"/>
                </a:solidFill>
              </a:rPr>
              <a:t> response:</a:t>
            </a:r>
          </a:p>
          <a:p>
            <a:pPr algn="ctr"/>
            <a:r>
              <a:rPr lang="en-US" sz="1200" dirty="0">
                <a:solidFill>
                  <a:srgbClr val="002060"/>
                </a:solidFill>
                <a:latin typeface="+mj-lt"/>
                <a:cs typeface="Consolas" panose="020B0609020204030204" pitchFamily="49" charset="0"/>
              </a:rPr>
              <a:t>Get </a:t>
            </a:r>
            <a:r>
              <a:rPr lang="en-US" sz="1200" dirty="0">
                <a:solidFill>
                  <a:srgbClr val="002060"/>
                </a:solidFill>
                <a:latin typeface="Consolas" panose="020B0609020204030204" pitchFamily="49" charset="0"/>
                <a:cs typeface="Consolas" panose="020B0609020204030204" pitchFamily="49" charset="0"/>
              </a:rPr>
              <a:t>12345/square/full/0/</a:t>
            </a:r>
            <a:r>
              <a:rPr lang="en-US" sz="1200" dirty="0" err="1">
                <a:solidFill>
                  <a:srgbClr val="002060"/>
                </a:solidFill>
                <a:latin typeface="Consolas" panose="020B0609020204030204" pitchFamily="49" charset="0"/>
                <a:cs typeface="Consolas" panose="020B0609020204030204" pitchFamily="49" charset="0"/>
              </a:rPr>
              <a:t>default.jpg</a:t>
            </a:r>
            <a:endParaRPr lang="en-US" sz="1200" dirty="0">
              <a:solidFill>
                <a:srgbClr val="002060"/>
              </a:solidFill>
              <a:latin typeface="Consolas" panose="020B0609020204030204" pitchFamily="49" charset="0"/>
              <a:cs typeface="Consolas" panose="020B0609020204030204" pitchFamily="49" charset="0"/>
            </a:endParaRPr>
          </a:p>
          <a:p>
            <a:pPr algn="ctr"/>
            <a:r>
              <a:rPr lang="en-US" sz="1200" dirty="0">
                <a:solidFill>
                  <a:srgbClr val="002060"/>
                </a:solidFill>
                <a:latin typeface="+mj-lt"/>
                <a:cs typeface="Consolas" panose="020B0609020204030204" pitchFamily="49" charset="0"/>
              </a:rPr>
              <a:t>from Failover Origin</a:t>
            </a:r>
          </a:p>
        </p:txBody>
      </p:sp>
      <p:cxnSp>
        <p:nvCxnSpPr>
          <p:cNvPr id="89" name="Straight Arrow Connector 88">
            <a:extLst>
              <a:ext uri="{FF2B5EF4-FFF2-40B4-BE49-F238E27FC236}">
                <a16:creationId xmlns:a16="http://schemas.microsoft.com/office/drawing/2014/main" id="{7AC66061-0FD0-2A40-BEAA-F96E85E77157}"/>
              </a:ext>
            </a:extLst>
          </p:cNvPr>
          <p:cNvCxnSpPr>
            <a:cxnSpLocks/>
            <a:stCxn id="51" idx="2"/>
            <a:endCxn id="16" idx="0"/>
          </p:cNvCxnSpPr>
          <p:nvPr/>
        </p:nvCxnSpPr>
        <p:spPr>
          <a:xfrm>
            <a:off x="8202743" y="2968301"/>
            <a:ext cx="0" cy="546977"/>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3143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D2A9B-6515-8E48-AE00-F1CC9D04F6E8}"/>
              </a:ext>
            </a:extLst>
          </p:cNvPr>
          <p:cNvSpPr>
            <a:spLocks noGrp="1"/>
          </p:cNvSpPr>
          <p:nvPr>
            <p:ph type="title"/>
          </p:nvPr>
        </p:nvSpPr>
        <p:spPr/>
        <p:txBody>
          <a:bodyPr/>
          <a:lstStyle/>
          <a:p>
            <a:r>
              <a:rPr lang="en-US" dirty="0"/>
              <a:t>Request/Response Functions</a:t>
            </a:r>
          </a:p>
        </p:txBody>
      </p:sp>
      <p:sp>
        <p:nvSpPr>
          <p:cNvPr id="3" name="Text Placeholder 2">
            <a:extLst>
              <a:ext uri="{FF2B5EF4-FFF2-40B4-BE49-F238E27FC236}">
                <a16:creationId xmlns:a16="http://schemas.microsoft.com/office/drawing/2014/main" id="{ED1C4F0E-FC89-6F4E-AB79-6D767A439F74}"/>
              </a:ext>
            </a:extLst>
          </p:cNvPr>
          <p:cNvSpPr>
            <a:spLocks noGrp="1"/>
          </p:cNvSpPr>
          <p:nvPr>
            <p:ph type="body" idx="1"/>
          </p:nvPr>
        </p:nvSpPr>
        <p:spPr/>
        <p:txBody>
          <a:bodyPr/>
          <a:lstStyle/>
          <a:p>
            <a:r>
              <a:rPr lang="en-US" dirty="0"/>
              <a:t>Optional</a:t>
            </a:r>
          </a:p>
          <a:p>
            <a:r>
              <a:rPr lang="en-US" dirty="0"/>
              <a:t>Separate from IIIF Function</a:t>
            </a:r>
          </a:p>
          <a:p>
            <a:r>
              <a:rPr lang="en-US" dirty="0"/>
              <a:t>Created outside of SAM application stack</a:t>
            </a:r>
          </a:p>
          <a:p>
            <a:r>
              <a:rPr lang="en-US" dirty="0"/>
              <a:t>ARN passed to SAM at install time</a:t>
            </a:r>
          </a:p>
          <a:p>
            <a:r>
              <a:rPr lang="en-US" dirty="0"/>
              <a:t>Supports CloudFront Functions &amp; </a:t>
            </a:r>
            <a:r>
              <a:rPr lang="en-US" dirty="0" err="1"/>
              <a:t>Lambda@Edge</a:t>
            </a:r>
            <a:r>
              <a:rPr lang="en-US" dirty="0"/>
              <a:t> Functions</a:t>
            </a:r>
          </a:p>
        </p:txBody>
      </p:sp>
    </p:spTree>
    <p:extLst>
      <p:ext uri="{BB962C8B-B14F-4D97-AF65-F5344CB8AC3E}">
        <p14:creationId xmlns:p14="http://schemas.microsoft.com/office/powerpoint/2010/main" val="3995970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1CA66-55D4-F742-A7E4-9DCE1BB70455}"/>
              </a:ext>
            </a:extLst>
          </p:cNvPr>
          <p:cNvSpPr>
            <a:spLocks noGrp="1"/>
          </p:cNvSpPr>
          <p:nvPr>
            <p:ph type="title"/>
          </p:nvPr>
        </p:nvSpPr>
        <p:spPr/>
        <p:txBody>
          <a:bodyPr/>
          <a:lstStyle/>
          <a:p>
            <a:r>
              <a:rPr lang="en-US" dirty="0"/>
              <a:t>Viewer Request Function</a:t>
            </a:r>
          </a:p>
        </p:txBody>
      </p:sp>
      <p:sp>
        <p:nvSpPr>
          <p:cNvPr id="3" name="Text Placeholder 2">
            <a:extLst>
              <a:ext uri="{FF2B5EF4-FFF2-40B4-BE49-F238E27FC236}">
                <a16:creationId xmlns:a16="http://schemas.microsoft.com/office/drawing/2014/main" id="{4648B385-84DC-2C49-9746-7CA8782FB365}"/>
              </a:ext>
            </a:extLst>
          </p:cNvPr>
          <p:cNvSpPr>
            <a:spLocks noGrp="1"/>
          </p:cNvSpPr>
          <p:nvPr>
            <p:ph type="body" idx="1"/>
          </p:nvPr>
        </p:nvSpPr>
        <p:spPr/>
        <p:txBody>
          <a:bodyPr/>
          <a:lstStyle/>
          <a:p>
            <a:r>
              <a:rPr lang="en-US" dirty="0"/>
              <a:t>Invoked when CloudFront receives the request</a:t>
            </a:r>
          </a:p>
          <a:p>
            <a:r>
              <a:rPr lang="en-US" dirty="0"/>
              <a:t>Invoked even on a cache hit (important for auth!)</a:t>
            </a:r>
          </a:p>
          <a:p>
            <a:r>
              <a:rPr lang="en-US" dirty="0"/>
              <a:t>What can it do?</a:t>
            </a:r>
          </a:p>
          <a:p>
            <a:pPr lvl="1"/>
            <a:r>
              <a:rPr lang="en-US" dirty="0"/>
              <a:t>Alter the request and pass it along (e.g., add/change headers)</a:t>
            </a:r>
          </a:p>
          <a:p>
            <a:pPr lvl="1"/>
            <a:r>
              <a:rPr lang="en-US" dirty="0"/>
              <a:t>Perform authentication/authorization</a:t>
            </a:r>
          </a:p>
          <a:p>
            <a:pPr lvl="1"/>
            <a:r>
              <a:rPr lang="en-US" dirty="0"/>
              <a:t>Override the default image location/dimension resolvers:</a:t>
            </a:r>
          </a:p>
          <a:p>
            <a:pPr lvl="2"/>
            <a:r>
              <a:rPr lang="en-US" sz="1600" dirty="0">
                <a:latin typeface="Consolas" panose="020B0609020204030204" pitchFamily="49" charset="0"/>
                <a:cs typeface="Consolas" panose="020B0609020204030204" pitchFamily="49" charset="0"/>
              </a:rPr>
              <a:t>x-preflight-location: s3://image-bucket/path/to/</a:t>
            </a:r>
            <a:r>
              <a:rPr lang="en-US" sz="1600" dirty="0" err="1">
                <a:latin typeface="Consolas" panose="020B0609020204030204" pitchFamily="49" charset="0"/>
                <a:cs typeface="Consolas" panose="020B0609020204030204" pitchFamily="49" charset="0"/>
              </a:rPr>
              <a:t>image.tif</a:t>
            </a:r>
            <a:endParaRPr lang="en-US" sz="1600" dirty="0">
              <a:latin typeface="Consolas" panose="020B0609020204030204" pitchFamily="49" charset="0"/>
              <a:cs typeface="Consolas" panose="020B0609020204030204" pitchFamily="49" charset="0"/>
            </a:endParaRPr>
          </a:p>
          <a:p>
            <a:pPr lvl="2"/>
            <a:r>
              <a:rPr lang="en-US" sz="1600" dirty="0">
                <a:latin typeface="Consolas" panose="020B0609020204030204" pitchFamily="49" charset="0"/>
                <a:cs typeface="Consolas" panose="020B0609020204030204" pitchFamily="49" charset="0"/>
              </a:rPr>
              <a:t>x-preflight-dimensions: {width:19200,height:10800}</a:t>
            </a:r>
          </a:p>
          <a:p>
            <a:pPr lvl="1"/>
            <a:r>
              <a:rPr lang="en-US" dirty="0"/>
              <a:t>Return a custom response (e.g., redirect or </a:t>
            </a:r>
            <a:r>
              <a:rPr lang="en-US" sz="2000" dirty="0">
                <a:latin typeface="Consolas" panose="020B0609020204030204" pitchFamily="49" charset="0"/>
                <a:cs typeface="Consolas" panose="020B0609020204030204" pitchFamily="49" charset="0"/>
              </a:rPr>
              <a:t>403</a:t>
            </a:r>
            <a:r>
              <a:rPr lang="en-US" sz="2000" dirty="0">
                <a:cs typeface="Consolas" panose="020B0609020204030204" pitchFamily="49" charset="0"/>
              </a:rPr>
              <a:t> </a:t>
            </a:r>
            <a:r>
              <a:rPr lang="en-US" sz="2000" dirty="0">
                <a:latin typeface="Consolas" panose="020B0609020204030204" pitchFamily="49" charset="0"/>
                <a:cs typeface="Consolas" panose="020B0609020204030204" pitchFamily="49" charset="0"/>
              </a:rPr>
              <a:t>Forbidden</a:t>
            </a:r>
            <a:r>
              <a:rPr lang="en-US" dirty="0"/>
              <a:t>)</a:t>
            </a:r>
          </a:p>
        </p:txBody>
      </p:sp>
    </p:spTree>
    <p:extLst>
      <p:ext uri="{BB962C8B-B14F-4D97-AF65-F5344CB8AC3E}">
        <p14:creationId xmlns:p14="http://schemas.microsoft.com/office/powerpoint/2010/main" val="74294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2312C-274B-AE47-A294-12D6696AEB1E}"/>
              </a:ext>
            </a:extLst>
          </p:cNvPr>
          <p:cNvSpPr>
            <a:spLocks noGrp="1"/>
          </p:cNvSpPr>
          <p:nvPr>
            <p:ph type="title"/>
          </p:nvPr>
        </p:nvSpPr>
        <p:spPr/>
        <p:txBody>
          <a:bodyPr/>
          <a:lstStyle/>
          <a:p>
            <a:r>
              <a:rPr lang="en-US" dirty="0"/>
              <a:t>Viewer Response Function</a:t>
            </a:r>
          </a:p>
        </p:txBody>
      </p:sp>
      <p:sp>
        <p:nvSpPr>
          <p:cNvPr id="3" name="Text Placeholder 2">
            <a:extLst>
              <a:ext uri="{FF2B5EF4-FFF2-40B4-BE49-F238E27FC236}">
                <a16:creationId xmlns:a16="http://schemas.microsoft.com/office/drawing/2014/main" id="{72FCC8AD-5CA3-504F-BE87-9FFC1B8D6042}"/>
              </a:ext>
            </a:extLst>
          </p:cNvPr>
          <p:cNvSpPr>
            <a:spLocks noGrp="1"/>
          </p:cNvSpPr>
          <p:nvPr>
            <p:ph type="body" idx="1"/>
          </p:nvPr>
        </p:nvSpPr>
        <p:spPr/>
        <p:txBody>
          <a:bodyPr/>
          <a:lstStyle/>
          <a:p>
            <a:r>
              <a:rPr lang="en-US" dirty="0"/>
              <a:t>Invoked before CloudFront returns the response</a:t>
            </a:r>
          </a:p>
          <a:p>
            <a:r>
              <a:rPr lang="en-US" dirty="0"/>
              <a:t>Override or alter the response in any way</a:t>
            </a:r>
          </a:p>
          <a:p>
            <a:pPr lvl="1"/>
            <a:r>
              <a:rPr lang="en-US" dirty="0"/>
              <a:t>Add/alter headers (CORS, etc.)</a:t>
            </a:r>
          </a:p>
          <a:p>
            <a:pPr lvl="1"/>
            <a:r>
              <a:rPr lang="en-US" dirty="0"/>
              <a:t>Replace the response entirely (e.g., late decision to redirect or deny access)</a:t>
            </a:r>
          </a:p>
          <a:p>
            <a:r>
              <a:rPr lang="en-US" i="1" dirty="0"/>
              <a:t>Does not</a:t>
            </a:r>
            <a:r>
              <a:rPr lang="en-US" dirty="0"/>
              <a:t> have access to the response body from the origin</a:t>
            </a:r>
          </a:p>
          <a:p>
            <a:pPr lvl="1"/>
            <a:endParaRPr lang="en-US" dirty="0"/>
          </a:p>
        </p:txBody>
      </p:sp>
    </p:spTree>
    <p:extLst>
      <p:ext uri="{BB962C8B-B14F-4D97-AF65-F5344CB8AC3E}">
        <p14:creationId xmlns:p14="http://schemas.microsoft.com/office/powerpoint/2010/main" val="2799669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9CFA2-7D28-364E-9414-C42D04421182}"/>
              </a:ext>
            </a:extLst>
          </p:cNvPr>
          <p:cNvSpPr>
            <a:spLocks noGrp="1"/>
          </p:cNvSpPr>
          <p:nvPr>
            <p:ph type="title"/>
          </p:nvPr>
        </p:nvSpPr>
        <p:spPr/>
        <p:txBody>
          <a:bodyPr/>
          <a:lstStyle/>
          <a:p>
            <a:r>
              <a:rPr lang="en-US" dirty="0"/>
              <a:t>Origin Request/Response</a:t>
            </a:r>
          </a:p>
        </p:txBody>
      </p:sp>
      <p:sp>
        <p:nvSpPr>
          <p:cNvPr id="3" name="Text Placeholder 2">
            <a:extLst>
              <a:ext uri="{FF2B5EF4-FFF2-40B4-BE49-F238E27FC236}">
                <a16:creationId xmlns:a16="http://schemas.microsoft.com/office/drawing/2014/main" id="{350FF70D-3390-2145-B4DD-449AF9E5D264}"/>
              </a:ext>
            </a:extLst>
          </p:cNvPr>
          <p:cNvSpPr>
            <a:spLocks noGrp="1"/>
          </p:cNvSpPr>
          <p:nvPr>
            <p:ph type="body" idx="1"/>
          </p:nvPr>
        </p:nvSpPr>
        <p:spPr/>
        <p:txBody>
          <a:bodyPr/>
          <a:lstStyle/>
          <a:p>
            <a:r>
              <a:rPr lang="en-US" dirty="0"/>
              <a:t>Invoked immediately before or after CloudFront requests/receives data from the API Gateway origin</a:t>
            </a:r>
          </a:p>
          <a:p>
            <a:r>
              <a:rPr lang="en-US" dirty="0"/>
              <a:t>Not invoked on a cache hit</a:t>
            </a:r>
          </a:p>
          <a:p>
            <a:endParaRPr lang="en-US" dirty="0"/>
          </a:p>
        </p:txBody>
      </p:sp>
    </p:spTree>
    <p:extLst>
      <p:ext uri="{BB962C8B-B14F-4D97-AF65-F5344CB8AC3E}">
        <p14:creationId xmlns:p14="http://schemas.microsoft.com/office/powerpoint/2010/main" val="642186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2"/>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457200" lvl="0" indent="-342900" algn="l" rtl="0">
              <a:lnSpc>
                <a:spcPct val="90000"/>
              </a:lnSpc>
              <a:spcBef>
                <a:spcPts val="0"/>
              </a:spcBef>
              <a:spcAft>
                <a:spcPts val="0"/>
              </a:spcAft>
              <a:buSzPts val="1800"/>
              <a:buChar char="•"/>
            </a:pPr>
            <a:r>
              <a:rPr lang="en-GB" sz="2400" dirty="0" err="1"/>
              <a:t>Northwestern</a:t>
            </a:r>
            <a:r>
              <a:rPr lang="en-GB" sz="2400" dirty="0"/>
              <a:t> isn’t </a:t>
            </a:r>
            <a:r>
              <a:rPr lang="en-GB" sz="2400" i="1" dirty="0"/>
              <a:t>really</a:t>
            </a:r>
            <a:r>
              <a:rPr lang="en-GB" sz="2400" dirty="0"/>
              <a:t> using serverless-</a:t>
            </a:r>
            <a:r>
              <a:rPr lang="en-GB" sz="2400" dirty="0" err="1"/>
              <a:t>iiif</a:t>
            </a:r>
            <a:r>
              <a:rPr lang="en-GB" sz="2400" dirty="0"/>
              <a:t>! But we’d like to be!</a:t>
            </a:r>
            <a:endParaRPr sz="2400" dirty="0"/>
          </a:p>
          <a:p>
            <a:pPr marL="914400" lvl="1" indent="-342900" algn="l" rtl="0">
              <a:lnSpc>
                <a:spcPct val="90000"/>
              </a:lnSpc>
              <a:spcBef>
                <a:spcPts val="1000"/>
              </a:spcBef>
              <a:spcAft>
                <a:spcPts val="0"/>
              </a:spcAft>
              <a:buSzPts val="1800"/>
              <a:buChar char="•"/>
            </a:pPr>
            <a:r>
              <a:rPr lang="en-GB" sz="2000" dirty="0"/>
              <a:t>It was just a prop for a lightning talk at Open Repositories 2019!</a:t>
            </a:r>
          </a:p>
          <a:p>
            <a:pPr marL="457200" lvl="0" indent="-342900" algn="l" rtl="0">
              <a:lnSpc>
                <a:spcPct val="90000"/>
              </a:lnSpc>
              <a:spcBef>
                <a:spcPts val="1000"/>
              </a:spcBef>
              <a:spcAft>
                <a:spcPts val="0"/>
              </a:spcAft>
              <a:buSzPts val="1800"/>
              <a:buChar char="•"/>
            </a:pPr>
            <a:r>
              <a:rPr lang="en-GB" sz="2400" dirty="0"/>
              <a:t>Workaround for the 6 Megabyte limit on API Gateway Lambda integrations</a:t>
            </a:r>
            <a:endParaRPr sz="2400" dirty="0"/>
          </a:p>
          <a:p>
            <a:pPr marL="457200" lvl="0" indent="-342900" algn="l" rtl="0">
              <a:lnSpc>
                <a:spcPct val="90000"/>
              </a:lnSpc>
              <a:spcBef>
                <a:spcPts val="1000"/>
              </a:spcBef>
              <a:spcAft>
                <a:spcPts val="0"/>
              </a:spcAft>
              <a:buSzPts val="1800"/>
              <a:buChar char="•"/>
            </a:pPr>
            <a:r>
              <a:rPr lang="en-GB" sz="2400" dirty="0"/>
              <a:t>Support for reading scale factors and tile sizes out of the image</a:t>
            </a:r>
            <a:endParaRPr sz="2400" dirty="0"/>
          </a:p>
          <a:p>
            <a:pPr marL="914400" lvl="1" indent="-342900" algn="l" rtl="0">
              <a:lnSpc>
                <a:spcPct val="90000"/>
              </a:lnSpc>
              <a:spcBef>
                <a:spcPts val="1000"/>
              </a:spcBef>
              <a:spcAft>
                <a:spcPts val="0"/>
              </a:spcAft>
              <a:buSzPts val="1800"/>
              <a:buChar char="•"/>
            </a:pPr>
            <a:r>
              <a:rPr lang="en-GB" sz="2000" dirty="0"/>
              <a:t>Current tile size is hardcoded at 512x512</a:t>
            </a:r>
            <a:endParaRPr sz="2000" dirty="0"/>
          </a:p>
          <a:p>
            <a:pPr marL="914400" lvl="1" indent="-342900" algn="l" rtl="0">
              <a:lnSpc>
                <a:spcPct val="90000"/>
              </a:lnSpc>
              <a:spcBef>
                <a:spcPts val="1000"/>
              </a:spcBef>
              <a:spcAft>
                <a:spcPts val="0"/>
              </a:spcAft>
              <a:buSzPts val="1800"/>
              <a:buChar char="•"/>
            </a:pPr>
            <a:r>
              <a:rPr lang="en-GB" sz="2000" dirty="0"/>
              <a:t>Current scale factors are computed by starting at full size and dividing by 2 until width &lt; 64px</a:t>
            </a:r>
            <a:endParaRPr sz="2000" dirty="0"/>
          </a:p>
          <a:p>
            <a:pPr marL="457200" lvl="0" indent="-342900" algn="l" rtl="0">
              <a:lnSpc>
                <a:spcPct val="90000"/>
              </a:lnSpc>
              <a:spcBef>
                <a:spcPts val="1000"/>
              </a:spcBef>
              <a:spcAft>
                <a:spcPts val="1000"/>
              </a:spcAft>
              <a:buSzPts val="1800"/>
              <a:buChar char="•"/>
            </a:pPr>
            <a:r>
              <a:rPr lang="en-GB" sz="2400" dirty="0"/>
              <a:t>Authentication and </a:t>
            </a:r>
            <a:r>
              <a:rPr lang="en-GB" sz="2400" dirty="0">
                <a:solidFill>
                  <a:schemeClr val="tx1"/>
                </a:solidFill>
              </a:rPr>
              <a:t>Authorization</a:t>
            </a:r>
            <a:endParaRPr sz="2400" dirty="0">
              <a:solidFill>
                <a:schemeClr val="tx1"/>
              </a:solidFill>
            </a:endParaRPr>
          </a:p>
        </p:txBody>
      </p:sp>
      <p:sp>
        <p:nvSpPr>
          <p:cNvPr id="175" name="Google Shape;175;p22"/>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993300"/>
              </a:buClr>
              <a:buSzPts val="4400"/>
              <a:buFont typeface="Calibri"/>
              <a:buNone/>
            </a:pPr>
            <a:r>
              <a:rPr lang="en-GB" dirty="0"/>
              <a:t>2020 Limitations &amp; Future Work</a:t>
            </a:r>
            <a:endParaRPr dirty="0"/>
          </a:p>
        </p:txBody>
      </p:sp>
    </p:spTree>
    <p:extLst>
      <p:ext uri="{BB962C8B-B14F-4D97-AF65-F5344CB8AC3E}">
        <p14:creationId xmlns:p14="http://schemas.microsoft.com/office/powerpoint/2010/main" val="247646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97CBE-58A2-4041-BD3C-883BB9F3D1BB}"/>
              </a:ext>
            </a:extLst>
          </p:cNvPr>
          <p:cNvSpPr>
            <a:spLocks noGrp="1"/>
          </p:cNvSpPr>
          <p:nvPr>
            <p:ph type="title"/>
          </p:nvPr>
        </p:nvSpPr>
        <p:spPr/>
        <p:txBody>
          <a:bodyPr/>
          <a:lstStyle/>
          <a:p>
            <a:r>
              <a:rPr lang="en-US" dirty="0"/>
              <a:t>Questions? Comments?</a:t>
            </a:r>
          </a:p>
        </p:txBody>
      </p:sp>
      <p:sp>
        <p:nvSpPr>
          <p:cNvPr id="3" name="Text Placeholder 2">
            <a:extLst>
              <a:ext uri="{FF2B5EF4-FFF2-40B4-BE49-F238E27FC236}">
                <a16:creationId xmlns:a16="http://schemas.microsoft.com/office/drawing/2014/main" id="{9970269F-17FE-0C4F-A8BB-5E4295C70B26}"/>
              </a:ext>
            </a:extLst>
          </p:cNvPr>
          <p:cNvSpPr>
            <a:spLocks noGrp="1"/>
          </p:cNvSpPr>
          <p:nvPr>
            <p:ph type="body" idx="1"/>
          </p:nvPr>
        </p:nvSpPr>
        <p:spPr/>
        <p:txBody>
          <a:bodyPr/>
          <a:lstStyle/>
          <a:p>
            <a:pPr marL="114300" indent="0" algn="ctr">
              <a:buNone/>
            </a:pPr>
            <a:endParaRPr lang="en-US" b="1" dirty="0"/>
          </a:p>
          <a:p>
            <a:pPr marL="114300" indent="0" algn="ctr">
              <a:buNone/>
            </a:pPr>
            <a:endParaRPr lang="en-US" b="1" dirty="0"/>
          </a:p>
          <a:p>
            <a:pPr marL="114300" indent="0" algn="ctr">
              <a:buNone/>
            </a:pPr>
            <a:r>
              <a:rPr lang="en-US" b="1" dirty="0"/>
              <a:t>Michael B. Klein</a:t>
            </a:r>
          </a:p>
          <a:p>
            <a:pPr marL="114300" indent="0" algn="ctr">
              <a:buNone/>
            </a:pPr>
            <a:r>
              <a:rPr lang="en-US" sz="2400" dirty="0"/>
              <a:t>Developer Lead, Repository &amp; Digital Curation</a:t>
            </a:r>
            <a:br>
              <a:rPr lang="en-US" sz="2400" dirty="0"/>
            </a:br>
            <a:r>
              <a:rPr lang="en-US" sz="2400" dirty="0"/>
              <a:t>Northwestern University Libraries</a:t>
            </a:r>
          </a:p>
          <a:p>
            <a:pPr marL="114300" indent="0" algn="ctr">
              <a:buNone/>
            </a:pPr>
            <a:r>
              <a:rPr lang="en-US" sz="2400" dirty="0"/>
              <a:t>email: </a:t>
            </a:r>
            <a:r>
              <a:rPr lang="en-US" sz="2400" dirty="0">
                <a:hlinkClick r:id="rId2"/>
              </a:rPr>
              <a:t>michael.klein@northwestern.edu</a:t>
            </a:r>
            <a:br>
              <a:rPr lang="en-US" sz="2400" dirty="0"/>
            </a:br>
            <a:r>
              <a:rPr lang="en-US" sz="2400" dirty="0"/>
              <a:t>slack/</a:t>
            </a:r>
            <a:r>
              <a:rPr lang="en-US" sz="2400" dirty="0" err="1"/>
              <a:t>github</a:t>
            </a:r>
            <a:r>
              <a:rPr lang="en-US" sz="2400" dirty="0"/>
              <a:t>: @</a:t>
            </a:r>
            <a:r>
              <a:rPr lang="en-US" sz="2400" dirty="0" err="1"/>
              <a:t>mbklein</a:t>
            </a:r>
            <a:endParaRPr lang="en-US" sz="2400" dirty="0"/>
          </a:p>
        </p:txBody>
      </p:sp>
    </p:spTree>
    <p:extLst>
      <p:ext uri="{BB962C8B-B14F-4D97-AF65-F5344CB8AC3E}">
        <p14:creationId xmlns:p14="http://schemas.microsoft.com/office/powerpoint/2010/main" val="1076700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2"/>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457200" lvl="0" indent="-342900" algn="l" rtl="0">
              <a:lnSpc>
                <a:spcPct val="90000"/>
              </a:lnSpc>
              <a:spcBef>
                <a:spcPts val="0"/>
              </a:spcBef>
              <a:spcAft>
                <a:spcPts val="0"/>
              </a:spcAft>
              <a:buSzPts val="1800"/>
              <a:buChar char="•"/>
            </a:pPr>
            <a:r>
              <a:rPr lang="en-GB" sz="2400" dirty="0" err="1"/>
              <a:t>Northwestern</a:t>
            </a:r>
            <a:r>
              <a:rPr lang="en-GB" sz="2400" dirty="0"/>
              <a:t> is</a:t>
            </a:r>
            <a:r>
              <a:rPr lang="en-GB" sz="2400" strike="sngStrike" dirty="0"/>
              <a:t>n’t </a:t>
            </a:r>
            <a:r>
              <a:rPr lang="en-GB" sz="2400" i="1" strike="sngStrike" dirty="0"/>
              <a:t>really</a:t>
            </a:r>
            <a:r>
              <a:rPr lang="en-GB" sz="2400" dirty="0"/>
              <a:t> </a:t>
            </a:r>
            <a:r>
              <a:rPr lang="en-GB" sz="2400" dirty="0">
                <a:solidFill>
                  <a:srgbClr val="FF0000"/>
                </a:solidFill>
              </a:rPr>
              <a:t>now </a:t>
            </a:r>
            <a:r>
              <a:rPr lang="en-GB" sz="2400" dirty="0"/>
              <a:t>using serverless-</a:t>
            </a:r>
            <a:r>
              <a:rPr lang="en-GB" sz="2400" dirty="0" err="1"/>
              <a:t>iiif</a:t>
            </a:r>
            <a:r>
              <a:rPr lang="en-GB" sz="2400" dirty="0"/>
              <a:t>! </a:t>
            </a:r>
            <a:r>
              <a:rPr lang="en-GB" sz="2400" strike="sngStrike" dirty="0"/>
              <a:t>But we’d like to be!</a:t>
            </a:r>
            <a:endParaRPr sz="2400" strike="sngStrike" dirty="0"/>
          </a:p>
          <a:p>
            <a:pPr marL="914400" lvl="1" indent="-342900" algn="l" rtl="0">
              <a:lnSpc>
                <a:spcPct val="90000"/>
              </a:lnSpc>
              <a:spcBef>
                <a:spcPts val="1000"/>
              </a:spcBef>
              <a:spcAft>
                <a:spcPts val="0"/>
              </a:spcAft>
              <a:buSzPts val="1800"/>
              <a:buChar char="•"/>
            </a:pPr>
            <a:r>
              <a:rPr lang="en-GB" sz="2000" dirty="0"/>
              <a:t>It was just a prop for a lightning talk at Open Repositories 2019</a:t>
            </a:r>
            <a:r>
              <a:rPr lang="en-GB" sz="2000" dirty="0">
                <a:solidFill>
                  <a:srgbClr val="FF0000"/>
                </a:solidFill>
              </a:rPr>
              <a:t>, but now it’s part of our production stack</a:t>
            </a:r>
            <a:r>
              <a:rPr lang="en-GB" sz="2000" dirty="0"/>
              <a:t>!</a:t>
            </a:r>
          </a:p>
          <a:p>
            <a:pPr marL="457200" lvl="0" indent="-342900" algn="l" rtl="0">
              <a:lnSpc>
                <a:spcPct val="90000"/>
              </a:lnSpc>
              <a:spcBef>
                <a:spcPts val="1000"/>
              </a:spcBef>
              <a:spcAft>
                <a:spcPts val="0"/>
              </a:spcAft>
              <a:buSzPts val="1800"/>
              <a:buChar char="•"/>
            </a:pPr>
            <a:r>
              <a:rPr lang="en-GB" sz="2400" dirty="0"/>
              <a:t>W</a:t>
            </a:r>
            <a:r>
              <a:rPr lang="en-GB" sz="2400" dirty="0">
                <a:solidFill>
                  <a:srgbClr val="FF0000"/>
                </a:solidFill>
              </a:rPr>
              <a:t>e now have a w</a:t>
            </a:r>
            <a:r>
              <a:rPr lang="en-GB" sz="2400" dirty="0"/>
              <a:t>orkaround for the 6 Megabyte limit on API Gateway Lambda integrations</a:t>
            </a:r>
            <a:endParaRPr sz="2400" dirty="0"/>
          </a:p>
          <a:p>
            <a:pPr marL="457200" lvl="0" indent="-342900" algn="l" rtl="0">
              <a:lnSpc>
                <a:spcPct val="90000"/>
              </a:lnSpc>
              <a:spcBef>
                <a:spcPts val="1000"/>
              </a:spcBef>
              <a:spcAft>
                <a:spcPts val="0"/>
              </a:spcAft>
              <a:buSzPts val="1800"/>
              <a:buChar char="•"/>
            </a:pPr>
            <a:r>
              <a:rPr lang="en-GB" sz="2400" dirty="0"/>
              <a:t>Support for reading scale factors and tile sizes out of the image</a:t>
            </a:r>
            <a:endParaRPr sz="2400" dirty="0"/>
          </a:p>
          <a:p>
            <a:pPr marL="914400" lvl="1" indent="-342900" algn="l" rtl="0">
              <a:lnSpc>
                <a:spcPct val="90000"/>
              </a:lnSpc>
              <a:spcBef>
                <a:spcPts val="1000"/>
              </a:spcBef>
              <a:spcAft>
                <a:spcPts val="0"/>
              </a:spcAft>
              <a:buSzPts val="1800"/>
              <a:buChar char="•"/>
            </a:pPr>
            <a:r>
              <a:rPr lang="en-GB" sz="2000" dirty="0"/>
              <a:t>Current tile size is hardcoded at 512x512</a:t>
            </a:r>
            <a:endParaRPr sz="2000" dirty="0"/>
          </a:p>
          <a:p>
            <a:pPr marL="914400" lvl="1" indent="-342900" algn="l" rtl="0">
              <a:lnSpc>
                <a:spcPct val="90000"/>
              </a:lnSpc>
              <a:spcBef>
                <a:spcPts val="1000"/>
              </a:spcBef>
              <a:spcAft>
                <a:spcPts val="0"/>
              </a:spcAft>
              <a:buSzPts val="1800"/>
              <a:buChar char="•"/>
            </a:pPr>
            <a:r>
              <a:rPr lang="en-GB" sz="2000" dirty="0"/>
              <a:t>Current scale factors are computed by starting at full size and dividing by 2 until width &lt; 64px</a:t>
            </a:r>
            <a:endParaRPr sz="2000" dirty="0"/>
          </a:p>
          <a:p>
            <a:pPr marL="457200" lvl="0" indent="-342900" algn="l" rtl="0">
              <a:lnSpc>
                <a:spcPct val="90000"/>
              </a:lnSpc>
              <a:spcBef>
                <a:spcPts val="1000"/>
              </a:spcBef>
              <a:spcAft>
                <a:spcPts val="1000"/>
              </a:spcAft>
              <a:buSzPts val="1800"/>
              <a:buChar char="•"/>
            </a:pPr>
            <a:r>
              <a:rPr lang="en-GB" sz="2400" dirty="0"/>
              <a:t>Authentication </a:t>
            </a:r>
            <a:r>
              <a:rPr lang="en-GB" sz="2400" dirty="0">
                <a:solidFill>
                  <a:schemeClr val="tx1"/>
                </a:solidFill>
              </a:rPr>
              <a:t>and Authorization </a:t>
            </a:r>
            <a:r>
              <a:rPr lang="en-GB" sz="2400" dirty="0">
                <a:solidFill>
                  <a:srgbClr val="FF0000"/>
                </a:solidFill>
              </a:rPr>
              <a:t>are now possible through CloudFront Functions!</a:t>
            </a:r>
            <a:endParaRPr sz="2400" dirty="0">
              <a:solidFill>
                <a:srgbClr val="FF0000"/>
              </a:solidFill>
            </a:endParaRPr>
          </a:p>
        </p:txBody>
      </p:sp>
      <p:sp>
        <p:nvSpPr>
          <p:cNvPr id="175" name="Google Shape;175;p22"/>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993300"/>
              </a:buClr>
              <a:buSzPts val="4400"/>
              <a:buFont typeface="Calibri"/>
              <a:buNone/>
            </a:pPr>
            <a:r>
              <a:rPr lang="en-GB" dirty="0"/>
              <a:t>2021 Updates</a:t>
            </a:r>
            <a:endParaRPr dirty="0"/>
          </a:p>
        </p:txBody>
      </p:sp>
    </p:spTree>
    <p:extLst>
      <p:ext uri="{BB962C8B-B14F-4D97-AF65-F5344CB8AC3E}">
        <p14:creationId xmlns:p14="http://schemas.microsoft.com/office/powerpoint/2010/main" val="3125626893"/>
      </p:ext>
    </p:extLst>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8D745-7F58-2D4A-8AB8-5010E47CA251}"/>
              </a:ext>
            </a:extLst>
          </p:cNvPr>
          <p:cNvSpPr>
            <a:spLocks noGrp="1"/>
          </p:cNvSpPr>
          <p:nvPr>
            <p:ph type="title"/>
          </p:nvPr>
        </p:nvSpPr>
        <p:spPr/>
        <p:txBody>
          <a:bodyPr/>
          <a:lstStyle/>
          <a:p>
            <a:r>
              <a:rPr lang="en-US" dirty="0"/>
              <a:t>From </a:t>
            </a:r>
            <a:r>
              <a:rPr lang="en-US" sz="4000" dirty="0" err="1">
                <a:latin typeface="Consolas" panose="020B0609020204030204" pitchFamily="49" charset="0"/>
                <a:cs typeface="Consolas" panose="020B0609020204030204" pitchFamily="49" charset="0"/>
              </a:rPr>
              <a:t>nulib</a:t>
            </a:r>
            <a:r>
              <a:rPr lang="en-US" dirty="0"/>
              <a:t> to </a:t>
            </a:r>
            <a:r>
              <a:rPr lang="en-US" sz="4000" dirty="0" err="1">
                <a:latin typeface="Consolas" panose="020B0609020204030204" pitchFamily="49" charset="0"/>
                <a:cs typeface="Consolas" panose="020B0609020204030204" pitchFamily="49" charset="0"/>
              </a:rPr>
              <a:t>samvera</a:t>
            </a:r>
            <a:r>
              <a:rPr lang="en-US" sz="4000" dirty="0">
                <a:latin typeface="Consolas" panose="020B0609020204030204" pitchFamily="49" charset="0"/>
                <a:cs typeface="Consolas" panose="020B0609020204030204" pitchFamily="49" charset="0"/>
              </a:rPr>
              <a:t>-labs</a:t>
            </a:r>
          </a:p>
        </p:txBody>
      </p:sp>
      <p:sp>
        <p:nvSpPr>
          <p:cNvPr id="3" name="Text Placeholder 2">
            <a:extLst>
              <a:ext uri="{FF2B5EF4-FFF2-40B4-BE49-F238E27FC236}">
                <a16:creationId xmlns:a16="http://schemas.microsoft.com/office/drawing/2014/main" id="{1E67370E-5F8E-3942-A6BD-2517FE815BB5}"/>
              </a:ext>
            </a:extLst>
          </p:cNvPr>
          <p:cNvSpPr>
            <a:spLocks noGrp="1"/>
          </p:cNvSpPr>
          <p:nvPr>
            <p:ph type="body" idx="1"/>
          </p:nvPr>
        </p:nvSpPr>
        <p:spPr/>
        <p:txBody>
          <a:bodyPr/>
          <a:lstStyle/>
          <a:p>
            <a:r>
              <a:rPr lang="en-US" dirty="0"/>
              <a:t>Transferred ownership of </a:t>
            </a:r>
            <a:r>
              <a:rPr lang="en-US" sz="2400" dirty="0" err="1">
                <a:latin typeface="Consolas" panose="020B0609020204030204" pitchFamily="49" charset="0"/>
                <a:cs typeface="Consolas" panose="020B0609020204030204" pitchFamily="49" charset="0"/>
              </a:rPr>
              <a:t>iiif</a:t>
            </a:r>
            <a:r>
              <a:rPr lang="en-US" sz="2400" dirty="0">
                <a:latin typeface="Consolas" panose="020B0609020204030204" pitchFamily="49" charset="0"/>
                <a:cs typeface="Consolas" panose="020B0609020204030204" pitchFamily="49" charset="0"/>
              </a:rPr>
              <a:t>-processor</a:t>
            </a:r>
            <a:r>
              <a:rPr lang="en-US" dirty="0"/>
              <a:t> and </a:t>
            </a:r>
            <a:r>
              <a:rPr lang="en-US" sz="2400" dirty="0">
                <a:latin typeface="Consolas" panose="020B0609020204030204" pitchFamily="49" charset="0"/>
                <a:cs typeface="Consolas" panose="020B0609020204030204" pitchFamily="49" charset="0"/>
              </a:rPr>
              <a:t>serverless-</a:t>
            </a:r>
            <a:r>
              <a:rPr lang="en-US" sz="2400" dirty="0" err="1">
                <a:latin typeface="Consolas" panose="020B0609020204030204" pitchFamily="49" charset="0"/>
                <a:cs typeface="Consolas" panose="020B0609020204030204" pitchFamily="49" charset="0"/>
              </a:rPr>
              <a:t>iiif</a:t>
            </a:r>
            <a:r>
              <a:rPr lang="en-US" dirty="0"/>
              <a:t> </a:t>
            </a:r>
            <a:r>
              <a:rPr lang="en-US" dirty="0" err="1"/>
              <a:t>github</a:t>
            </a:r>
            <a:r>
              <a:rPr lang="en-US" dirty="0"/>
              <a:t> repositories</a:t>
            </a:r>
          </a:p>
          <a:p>
            <a:r>
              <a:rPr lang="en-US" dirty="0"/>
              <a:t>First proposed the transfer on June 1, 2021 by announcing it in the </a:t>
            </a:r>
            <a:r>
              <a:rPr lang="en-US" sz="2400" dirty="0">
                <a:latin typeface="Consolas" panose="020B0609020204030204" pitchFamily="49" charset="0"/>
                <a:cs typeface="Consolas" panose="020B0609020204030204" pitchFamily="49" charset="0"/>
              </a:rPr>
              <a:t>#dev</a:t>
            </a:r>
            <a:r>
              <a:rPr lang="en-US" dirty="0"/>
              <a:t> channel on Slack</a:t>
            </a:r>
          </a:p>
          <a:p>
            <a:r>
              <a:rPr lang="en-US" dirty="0"/>
              <a:t>Spent three weeks tracking down CLAs for existing contributors/institutions</a:t>
            </a:r>
          </a:p>
          <a:p>
            <a:r>
              <a:rPr lang="en-US" dirty="0"/>
              <a:t>Finally switched over on June 24, 2021</a:t>
            </a:r>
          </a:p>
          <a:p>
            <a:r>
              <a:rPr lang="en-US" dirty="0"/>
              <a:t>Added Dan Wolfe from Notre Dame as co-maintainer of both</a:t>
            </a:r>
          </a:p>
        </p:txBody>
      </p:sp>
    </p:spTree>
    <p:extLst>
      <p:ext uri="{BB962C8B-B14F-4D97-AF65-F5344CB8AC3E}">
        <p14:creationId xmlns:p14="http://schemas.microsoft.com/office/powerpoint/2010/main" val="3095280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Google Shape;51;p8"/>
          <p:cNvSpPr txBox="1">
            <a:spLocks noGrp="1"/>
          </p:cNvSpPr>
          <p:nvPr>
            <p:ph type="body" idx="1"/>
          </p:nvPr>
        </p:nvSpPr>
        <p:spPr>
          <a:xfrm>
            <a:off x="3220125" y="2772475"/>
            <a:ext cx="8514600" cy="1063200"/>
          </a:xfrm>
          <a:prstGeom prst="rect">
            <a:avLst/>
          </a:prstGeom>
        </p:spPr>
        <p:txBody>
          <a:bodyPr spcFirstLastPara="1" wrap="square" lIns="90000" tIns="91425" rIns="91425" bIns="91425" anchor="t" anchorCtr="0">
            <a:noAutofit/>
          </a:bodyPr>
          <a:lstStyle/>
          <a:p>
            <a:pPr marL="0" lvl="0" indent="0" algn="l" rtl="0">
              <a:spcBef>
                <a:spcPts val="0"/>
              </a:spcBef>
              <a:spcAft>
                <a:spcPts val="0"/>
              </a:spcAft>
              <a:buNone/>
            </a:pPr>
            <a:r>
              <a:rPr lang="en-GB" dirty="0">
                <a:solidFill>
                  <a:schemeClr val="hlink"/>
                </a:solidFill>
                <a:uFill>
                  <a:noFill/>
                </a:uFill>
                <a:hlinkClick r:id="rId3"/>
              </a:rPr>
              <a:t>serverless-iiif</a:t>
            </a:r>
            <a:r>
              <a:rPr lang="en-GB" dirty="0"/>
              <a:t> – Lambda function wrapper function that mediates between the web service and the node module</a:t>
            </a:r>
            <a:endParaRPr dirty="0"/>
          </a:p>
        </p:txBody>
      </p:sp>
      <p:sp>
        <p:nvSpPr>
          <p:cNvPr id="52" name="Google Shape;52;p8"/>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GB" dirty="0"/>
              <a:t>How it Started</a:t>
            </a:r>
            <a:endParaRPr dirty="0"/>
          </a:p>
        </p:txBody>
      </p:sp>
      <p:sp>
        <p:nvSpPr>
          <p:cNvPr id="53" name="Google Shape;53;p8"/>
          <p:cNvSpPr txBox="1">
            <a:spLocks noGrp="1"/>
          </p:cNvSpPr>
          <p:nvPr>
            <p:ph type="body" idx="1"/>
          </p:nvPr>
        </p:nvSpPr>
        <p:spPr>
          <a:xfrm>
            <a:off x="3220175" y="1724950"/>
            <a:ext cx="8514600" cy="1063200"/>
          </a:xfrm>
          <a:prstGeom prst="rect">
            <a:avLst/>
          </a:prstGeom>
        </p:spPr>
        <p:txBody>
          <a:bodyPr spcFirstLastPara="1" wrap="square" lIns="90000" tIns="91425" rIns="91425" bIns="91425" anchor="t" anchorCtr="0">
            <a:noAutofit/>
          </a:bodyPr>
          <a:lstStyle/>
          <a:p>
            <a:pPr marL="0" lvl="0" indent="0" algn="l" rtl="0">
              <a:spcBef>
                <a:spcPts val="0"/>
              </a:spcBef>
              <a:spcAft>
                <a:spcPts val="0"/>
              </a:spcAft>
              <a:buNone/>
            </a:pPr>
            <a:r>
              <a:rPr lang="en-GB" dirty="0">
                <a:solidFill>
                  <a:schemeClr val="hlink"/>
                </a:solidFill>
                <a:uFill>
                  <a:noFill/>
                </a:uFill>
                <a:hlinkClick r:id="rId4"/>
              </a:rPr>
              <a:t>iiif-processor</a:t>
            </a:r>
            <a:r>
              <a:rPr lang="en-GB" dirty="0"/>
              <a:t> – turns a IIIF URL path into an image or </a:t>
            </a:r>
            <a:r>
              <a:rPr lang="en-GB" dirty="0" err="1"/>
              <a:t>info.json</a:t>
            </a:r>
            <a:r>
              <a:rPr lang="en-GB" dirty="0"/>
              <a:t> result</a:t>
            </a:r>
            <a:endParaRPr dirty="0"/>
          </a:p>
          <a:p>
            <a:pPr marL="0" lvl="0" indent="0" algn="l" rtl="0">
              <a:spcBef>
                <a:spcPts val="1000"/>
              </a:spcBef>
              <a:spcAft>
                <a:spcPts val="0"/>
              </a:spcAft>
              <a:buNone/>
            </a:pPr>
            <a:endParaRPr dirty="0"/>
          </a:p>
        </p:txBody>
      </p:sp>
      <p:pic>
        <p:nvPicPr>
          <p:cNvPr id="54" name="Google Shape;54;p8"/>
          <p:cNvPicPr preferRelativeResize="0"/>
          <p:nvPr/>
        </p:nvPicPr>
        <p:blipFill>
          <a:blip r:embed="rId5">
            <a:alphaModFix/>
          </a:blip>
          <a:stretch>
            <a:fillRect/>
          </a:stretch>
        </p:blipFill>
        <p:spPr>
          <a:xfrm>
            <a:off x="881304" y="1703182"/>
            <a:ext cx="1616998" cy="989148"/>
          </a:xfrm>
          <a:prstGeom prst="rect">
            <a:avLst/>
          </a:prstGeom>
          <a:noFill/>
          <a:ln>
            <a:noFill/>
          </a:ln>
        </p:spPr>
      </p:pic>
      <p:sp>
        <p:nvSpPr>
          <p:cNvPr id="55" name="Google Shape;55;p8"/>
          <p:cNvSpPr txBox="1">
            <a:spLocks noGrp="1"/>
          </p:cNvSpPr>
          <p:nvPr>
            <p:ph type="body" idx="1"/>
          </p:nvPr>
        </p:nvSpPr>
        <p:spPr>
          <a:xfrm>
            <a:off x="3220125" y="3729150"/>
            <a:ext cx="8514600" cy="1063200"/>
          </a:xfrm>
          <a:prstGeom prst="rect">
            <a:avLst/>
          </a:prstGeom>
        </p:spPr>
        <p:txBody>
          <a:bodyPr spcFirstLastPara="1" wrap="square" lIns="90000" tIns="91425" rIns="91425" bIns="91425" anchor="t" anchorCtr="0">
            <a:noAutofit/>
          </a:bodyPr>
          <a:lstStyle/>
          <a:p>
            <a:pPr marL="0" lvl="0" indent="0" algn="l" rtl="0">
              <a:spcBef>
                <a:spcPts val="0"/>
              </a:spcBef>
              <a:spcAft>
                <a:spcPts val="0"/>
              </a:spcAft>
              <a:buNone/>
            </a:pPr>
            <a:r>
              <a:rPr lang="en-GB"/>
              <a:t>Converts web requests into AWS Lambda calls and returns the result to the client</a:t>
            </a:r>
            <a:endParaRPr/>
          </a:p>
        </p:txBody>
      </p:sp>
      <p:grpSp>
        <p:nvGrpSpPr>
          <p:cNvPr id="56" name="Google Shape;56;p8"/>
          <p:cNvGrpSpPr/>
          <p:nvPr/>
        </p:nvGrpSpPr>
        <p:grpSpPr>
          <a:xfrm>
            <a:off x="770325" y="3814056"/>
            <a:ext cx="2122800" cy="775800"/>
            <a:chOff x="770325" y="3814056"/>
            <a:chExt cx="2122800" cy="775800"/>
          </a:xfrm>
        </p:grpSpPr>
        <p:sp>
          <p:nvSpPr>
            <p:cNvPr id="57" name="Google Shape;57;p8"/>
            <p:cNvSpPr txBox="1"/>
            <p:nvPr/>
          </p:nvSpPr>
          <p:spPr>
            <a:xfrm>
              <a:off x="1373625" y="3814056"/>
              <a:ext cx="1519500" cy="775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000">
                  <a:latin typeface="Calibri"/>
                  <a:ea typeface="Calibri"/>
                  <a:cs typeface="Calibri"/>
                  <a:sym typeface="Calibri"/>
                </a:rPr>
                <a:t>Amazon</a:t>
              </a:r>
              <a:endParaRPr sz="2000">
                <a:latin typeface="Calibri"/>
                <a:ea typeface="Calibri"/>
                <a:cs typeface="Calibri"/>
                <a:sym typeface="Calibri"/>
              </a:endParaRPr>
            </a:p>
            <a:p>
              <a:pPr marL="0" lvl="0" indent="0" algn="l" rtl="0">
                <a:spcBef>
                  <a:spcPts val="0"/>
                </a:spcBef>
                <a:spcAft>
                  <a:spcPts val="0"/>
                </a:spcAft>
                <a:buNone/>
              </a:pPr>
              <a:r>
                <a:rPr lang="en-GB" sz="2000">
                  <a:latin typeface="Calibri"/>
                  <a:ea typeface="Calibri"/>
                  <a:cs typeface="Calibri"/>
                  <a:sym typeface="Calibri"/>
                </a:rPr>
                <a:t>API Gateway</a:t>
              </a:r>
              <a:endParaRPr sz="2000">
                <a:latin typeface="Calibri"/>
                <a:ea typeface="Calibri"/>
                <a:cs typeface="Calibri"/>
                <a:sym typeface="Calibri"/>
              </a:endParaRPr>
            </a:p>
          </p:txBody>
        </p:sp>
        <p:pic>
          <p:nvPicPr>
            <p:cNvPr id="58" name="Google Shape;58;p8"/>
            <p:cNvPicPr preferRelativeResize="0"/>
            <p:nvPr/>
          </p:nvPicPr>
          <p:blipFill rotWithShape="1">
            <a:blip r:embed="rId6">
              <a:alphaModFix/>
            </a:blip>
            <a:srcRect/>
            <a:stretch/>
          </p:blipFill>
          <p:spPr>
            <a:xfrm>
              <a:off x="770325" y="3905106"/>
              <a:ext cx="593700" cy="593700"/>
            </a:xfrm>
            <a:prstGeom prst="rect">
              <a:avLst/>
            </a:prstGeom>
            <a:noFill/>
            <a:ln>
              <a:noFill/>
            </a:ln>
          </p:spPr>
        </p:pic>
      </p:grpSp>
      <p:grpSp>
        <p:nvGrpSpPr>
          <p:cNvPr id="59" name="Google Shape;59;p8"/>
          <p:cNvGrpSpPr/>
          <p:nvPr/>
        </p:nvGrpSpPr>
        <p:grpSpPr>
          <a:xfrm>
            <a:off x="770325" y="2857381"/>
            <a:ext cx="2122800" cy="775800"/>
            <a:chOff x="770325" y="2857381"/>
            <a:chExt cx="2122800" cy="775800"/>
          </a:xfrm>
        </p:grpSpPr>
        <p:sp>
          <p:nvSpPr>
            <p:cNvPr id="60" name="Google Shape;60;p8"/>
            <p:cNvSpPr txBox="1"/>
            <p:nvPr/>
          </p:nvSpPr>
          <p:spPr>
            <a:xfrm>
              <a:off x="1373625" y="2857381"/>
              <a:ext cx="1519500" cy="775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000">
                  <a:latin typeface="Calibri"/>
                  <a:ea typeface="Calibri"/>
                  <a:cs typeface="Calibri"/>
                  <a:sym typeface="Calibri"/>
                </a:rPr>
                <a:t>AWS</a:t>
              </a:r>
              <a:endParaRPr sz="2000">
                <a:latin typeface="Calibri"/>
                <a:ea typeface="Calibri"/>
                <a:cs typeface="Calibri"/>
                <a:sym typeface="Calibri"/>
              </a:endParaRPr>
            </a:p>
            <a:p>
              <a:pPr marL="0" lvl="0" indent="0" algn="l" rtl="0">
                <a:spcBef>
                  <a:spcPts val="0"/>
                </a:spcBef>
                <a:spcAft>
                  <a:spcPts val="0"/>
                </a:spcAft>
                <a:buNone/>
              </a:pPr>
              <a:r>
                <a:rPr lang="en-GB" sz="2000">
                  <a:latin typeface="Calibri"/>
                  <a:ea typeface="Calibri"/>
                  <a:cs typeface="Calibri"/>
                  <a:sym typeface="Calibri"/>
                </a:rPr>
                <a:t>Lambda</a:t>
              </a:r>
              <a:endParaRPr sz="2000">
                <a:latin typeface="Calibri"/>
                <a:ea typeface="Calibri"/>
                <a:cs typeface="Calibri"/>
                <a:sym typeface="Calibri"/>
              </a:endParaRPr>
            </a:p>
          </p:txBody>
        </p:sp>
        <p:pic>
          <p:nvPicPr>
            <p:cNvPr id="61" name="Google Shape;61;p8"/>
            <p:cNvPicPr preferRelativeResize="0"/>
            <p:nvPr/>
          </p:nvPicPr>
          <p:blipFill>
            <a:blip r:embed="rId7">
              <a:alphaModFix/>
            </a:blip>
            <a:stretch>
              <a:fillRect/>
            </a:stretch>
          </p:blipFill>
          <p:spPr>
            <a:xfrm>
              <a:off x="770325" y="2948431"/>
              <a:ext cx="593700" cy="593700"/>
            </a:xfrm>
            <a:prstGeom prst="rect">
              <a:avLst/>
            </a:prstGeom>
            <a:noFill/>
            <a:ln>
              <a:noFill/>
            </a:ln>
          </p:spPr>
        </p:pic>
      </p:grpSp>
      <p:grpSp>
        <p:nvGrpSpPr>
          <p:cNvPr id="62" name="Google Shape;62;p8"/>
          <p:cNvGrpSpPr/>
          <p:nvPr/>
        </p:nvGrpSpPr>
        <p:grpSpPr>
          <a:xfrm>
            <a:off x="770325" y="4803529"/>
            <a:ext cx="2122800" cy="593700"/>
            <a:chOff x="770325" y="4803529"/>
            <a:chExt cx="2122800" cy="593700"/>
          </a:xfrm>
        </p:grpSpPr>
        <p:pic>
          <p:nvPicPr>
            <p:cNvPr id="63" name="Google Shape;63;p8"/>
            <p:cNvPicPr preferRelativeResize="0"/>
            <p:nvPr/>
          </p:nvPicPr>
          <p:blipFill>
            <a:blip r:embed="rId8">
              <a:alphaModFix/>
            </a:blip>
            <a:stretch>
              <a:fillRect/>
            </a:stretch>
          </p:blipFill>
          <p:spPr>
            <a:xfrm>
              <a:off x="770325" y="4803529"/>
              <a:ext cx="593700" cy="593700"/>
            </a:xfrm>
            <a:prstGeom prst="rect">
              <a:avLst/>
            </a:prstGeom>
            <a:noFill/>
            <a:ln>
              <a:noFill/>
            </a:ln>
          </p:spPr>
        </p:pic>
        <p:sp>
          <p:nvSpPr>
            <p:cNvPr id="64" name="Google Shape;64;p8"/>
            <p:cNvSpPr txBox="1"/>
            <p:nvPr/>
          </p:nvSpPr>
          <p:spPr>
            <a:xfrm>
              <a:off x="1373625" y="4864875"/>
              <a:ext cx="1519500" cy="457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000">
                  <a:latin typeface="Calibri"/>
                  <a:ea typeface="Calibri"/>
                  <a:cs typeface="Calibri"/>
                  <a:sym typeface="Calibri"/>
                </a:rPr>
                <a:t>Amazon S3</a:t>
              </a:r>
              <a:endParaRPr sz="2000">
                <a:latin typeface="Calibri"/>
                <a:ea typeface="Calibri"/>
                <a:cs typeface="Calibri"/>
                <a:sym typeface="Calibri"/>
              </a:endParaRPr>
            </a:p>
          </p:txBody>
        </p:sp>
      </p:grpSp>
      <p:grpSp>
        <p:nvGrpSpPr>
          <p:cNvPr id="65" name="Google Shape;65;p8"/>
          <p:cNvGrpSpPr/>
          <p:nvPr/>
        </p:nvGrpSpPr>
        <p:grpSpPr>
          <a:xfrm>
            <a:off x="770325" y="5486903"/>
            <a:ext cx="2449800" cy="775800"/>
            <a:chOff x="770325" y="5486903"/>
            <a:chExt cx="2449800" cy="775800"/>
          </a:xfrm>
        </p:grpSpPr>
        <p:pic>
          <p:nvPicPr>
            <p:cNvPr id="66" name="Google Shape;66;p8"/>
            <p:cNvPicPr preferRelativeResize="0"/>
            <p:nvPr/>
          </p:nvPicPr>
          <p:blipFill>
            <a:blip r:embed="rId9">
              <a:alphaModFix/>
            </a:blip>
            <a:stretch>
              <a:fillRect/>
            </a:stretch>
          </p:blipFill>
          <p:spPr>
            <a:xfrm>
              <a:off x="770325" y="5619354"/>
              <a:ext cx="593700" cy="593700"/>
            </a:xfrm>
            <a:prstGeom prst="rect">
              <a:avLst/>
            </a:prstGeom>
            <a:noFill/>
            <a:ln>
              <a:noFill/>
            </a:ln>
          </p:spPr>
        </p:pic>
        <p:sp>
          <p:nvSpPr>
            <p:cNvPr id="67" name="Google Shape;67;p8"/>
            <p:cNvSpPr txBox="1"/>
            <p:nvPr/>
          </p:nvSpPr>
          <p:spPr>
            <a:xfrm>
              <a:off x="1381425" y="5486903"/>
              <a:ext cx="1838700" cy="775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000" dirty="0">
                  <a:latin typeface="Calibri"/>
                  <a:ea typeface="Calibri"/>
                  <a:cs typeface="Calibri"/>
                  <a:sym typeface="Calibri"/>
                </a:rPr>
                <a:t>AWS Serverless</a:t>
              </a:r>
              <a:endParaRPr sz="2000" dirty="0">
                <a:latin typeface="Calibri"/>
                <a:ea typeface="Calibri"/>
                <a:cs typeface="Calibri"/>
                <a:sym typeface="Calibri"/>
              </a:endParaRPr>
            </a:p>
            <a:p>
              <a:pPr marL="0" lvl="0" indent="0" algn="l" rtl="0">
                <a:spcBef>
                  <a:spcPts val="0"/>
                </a:spcBef>
                <a:spcAft>
                  <a:spcPts val="0"/>
                </a:spcAft>
                <a:buNone/>
              </a:pPr>
              <a:r>
                <a:rPr lang="en-GB" sz="2000" dirty="0">
                  <a:latin typeface="Calibri"/>
                  <a:ea typeface="Calibri"/>
                  <a:cs typeface="Calibri"/>
                  <a:sym typeface="Calibri"/>
                </a:rPr>
                <a:t>App Repository</a:t>
              </a:r>
              <a:endParaRPr sz="2000" dirty="0">
                <a:latin typeface="Calibri"/>
                <a:ea typeface="Calibri"/>
                <a:cs typeface="Calibri"/>
                <a:sym typeface="Calibri"/>
              </a:endParaRPr>
            </a:p>
          </p:txBody>
        </p:sp>
      </p:grpSp>
      <p:sp>
        <p:nvSpPr>
          <p:cNvPr id="68" name="Google Shape;68;p8"/>
          <p:cNvSpPr txBox="1">
            <a:spLocks noGrp="1"/>
          </p:cNvSpPr>
          <p:nvPr>
            <p:ph type="body" idx="1"/>
          </p:nvPr>
        </p:nvSpPr>
        <p:spPr>
          <a:xfrm>
            <a:off x="3220175" y="4803875"/>
            <a:ext cx="8514550" cy="531900"/>
          </a:xfrm>
          <a:prstGeom prst="rect">
            <a:avLst/>
          </a:prstGeom>
        </p:spPr>
        <p:txBody>
          <a:bodyPr spcFirstLastPara="1" wrap="square" lIns="90000" tIns="91425" rIns="91425" bIns="91425" anchor="t" anchorCtr="0">
            <a:noAutofit/>
          </a:bodyPr>
          <a:lstStyle/>
          <a:p>
            <a:pPr marL="0" lvl="0" indent="0" algn="l" rtl="0">
              <a:spcBef>
                <a:spcPts val="0"/>
              </a:spcBef>
              <a:spcAft>
                <a:spcPts val="0"/>
              </a:spcAft>
              <a:buNone/>
            </a:pPr>
            <a:r>
              <a:rPr lang="en-GB" dirty="0"/>
              <a:t>Image Storage</a:t>
            </a:r>
            <a:endParaRPr dirty="0"/>
          </a:p>
        </p:txBody>
      </p:sp>
      <p:sp>
        <p:nvSpPr>
          <p:cNvPr id="69" name="Google Shape;69;p8"/>
          <p:cNvSpPr txBox="1">
            <a:spLocks noGrp="1"/>
          </p:cNvSpPr>
          <p:nvPr>
            <p:ph type="body" idx="1"/>
          </p:nvPr>
        </p:nvSpPr>
        <p:spPr>
          <a:xfrm>
            <a:off x="3220175" y="5421527"/>
            <a:ext cx="8514600" cy="1063200"/>
          </a:xfrm>
          <a:prstGeom prst="rect">
            <a:avLst/>
          </a:prstGeom>
        </p:spPr>
        <p:txBody>
          <a:bodyPr spcFirstLastPara="1" wrap="square" lIns="90000" tIns="91425" rIns="91425" bIns="91425" anchor="t" anchorCtr="0">
            <a:noAutofit/>
          </a:bodyPr>
          <a:lstStyle/>
          <a:p>
            <a:pPr marL="0" lvl="0" indent="0" algn="l" rtl="0">
              <a:spcBef>
                <a:spcPts val="0"/>
              </a:spcBef>
              <a:spcAft>
                <a:spcPts val="0"/>
              </a:spcAft>
              <a:buNone/>
            </a:pPr>
            <a:r>
              <a:rPr lang="en-GB" dirty="0"/>
              <a:t>Application versioning, packaging, quick deployment, and reusability</a:t>
            </a: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Google Shape;51;p8"/>
          <p:cNvSpPr txBox="1">
            <a:spLocks noGrp="1"/>
          </p:cNvSpPr>
          <p:nvPr>
            <p:ph type="body" idx="1"/>
          </p:nvPr>
        </p:nvSpPr>
        <p:spPr>
          <a:xfrm>
            <a:off x="3220125" y="2330879"/>
            <a:ext cx="8514600" cy="710228"/>
          </a:xfrm>
          <a:prstGeom prst="rect">
            <a:avLst/>
          </a:prstGeom>
        </p:spPr>
        <p:txBody>
          <a:bodyPr spcFirstLastPara="1" wrap="square" lIns="90000" tIns="91425" rIns="91425" bIns="91425" anchor="t" anchorCtr="0">
            <a:noAutofit/>
          </a:bodyPr>
          <a:lstStyle/>
          <a:p>
            <a:pPr marL="0" lvl="0" indent="0" algn="l" rtl="0">
              <a:spcBef>
                <a:spcPts val="0"/>
              </a:spcBef>
              <a:spcAft>
                <a:spcPts val="0"/>
              </a:spcAft>
              <a:buNone/>
            </a:pPr>
            <a:r>
              <a:rPr lang="en-GB" sz="2000" dirty="0">
                <a:solidFill>
                  <a:schemeClr val="hlink"/>
                </a:solidFill>
                <a:uFill>
                  <a:noFill/>
                </a:uFill>
                <a:hlinkClick r:id="rId3"/>
              </a:rPr>
              <a:t>serverless-iiif</a:t>
            </a:r>
            <a:r>
              <a:rPr lang="en-GB" sz="2000" dirty="0"/>
              <a:t> – Lambda function wrapper function that mediates between the web service and the node module</a:t>
            </a:r>
            <a:endParaRPr sz="2000" dirty="0"/>
          </a:p>
        </p:txBody>
      </p:sp>
      <p:sp>
        <p:nvSpPr>
          <p:cNvPr id="52" name="Google Shape;52;p8"/>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GB" dirty="0"/>
              <a:t>How it Started</a:t>
            </a:r>
            <a:endParaRPr dirty="0"/>
          </a:p>
        </p:txBody>
      </p:sp>
      <p:sp>
        <p:nvSpPr>
          <p:cNvPr id="53" name="Google Shape;53;p8"/>
          <p:cNvSpPr txBox="1">
            <a:spLocks noGrp="1"/>
          </p:cNvSpPr>
          <p:nvPr>
            <p:ph type="body" idx="1"/>
          </p:nvPr>
        </p:nvSpPr>
        <p:spPr>
          <a:xfrm>
            <a:off x="3220175" y="1724950"/>
            <a:ext cx="8514600" cy="454487"/>
          </a:xfrm>
          <a:prstGeom prst="rect">
            <a:avLst/>
          </a:prstGeom>
        </p:spPr>
        <p:txBody>
          <a:bodyPr spcFirstLastPara="1" wrap="square" lIns="90000" tIns="91425" rIns="91425" bIns="91425" anchor="t" anchorCtr="0">
            <a:noAutofit/>
          </a:bodyPr>
          <a:lstStyle/>
          <a:p>
            <a:pPr marL="0" lvl="0" indent="0" algn="l" rtl="0">
              <a:spcBef>
                <a:spcPts val="0"/>
              </a:spcBef>
              <a:spcAft>
                <a:spcPts val="0"/>
              </a:spcAft>
              <a:buNone/>
            </a:pPr>
            <a:r>
              <a:rPr lang="en-GB" sz="2000" dirty="0">
                <a:solidFill>
                  <a:schemeClr val="hlink"/>
                </a:solidFill>
                <a:uFill>
                  <a:noFill/>
                </a:uFill>
                <a:hlinkClick r:id="rId4"/>
              </a:rPr>
              <a:t>iiif-processor</a:t>
            </a:r>
            <a:r>
              <a:rPr lang="en-GB" sz="2000" dirty="0"/>
              <a:t> – turns a IIIF URL path into an image or </a:t>
            </a:r>
            <a:r>
              <a:rPr lang="en-GB" sz="2000" dirty="0" err="1"/>
              <a:t>info.json</a:t>
            </a:r>
            <a:r>
              <a:rPr lang="en-GB" sz="2000" dirty="0"/>
              <a:t> result</a:t>
            </a:r>
            <a:endParaRPr sz="2000" dirty="0"/>
          </a:p>
          <a:p>
            <a:pPr marL="0" lvl="0" indent="0" algn="l" rtl="0">
              <a:spcBef>
                <a:spcPts val="1000"/>
              </a:spcBef>
              <a:spcAft>
                <a:spcPts val="0"/>
              </a:spcAft>
              <a:buNone/>
            </a:pPr>
            <a:endParaRPr sz="2000" dirty="0"/>
          </a:p>
        </p:txBody>
      </p:sp>
      <p:pic>
        <p:nvPicPr>
          <p:cNvPr id="54" name="Google Shape;54;p8"/>
          <p:cNvPicPr preferRelativeResize="0">
            <a:picLocks noChangeAspect="1"/>
          </p:cNvPicPr>
          <p:nvPr/>
        </p:nvPicPr>
        <p:blipFill>
          <a:blip r:embed="rId5">
            <a:alphaModFix/>
          </a:blip>
          <a:stretch>
            <a:fillRect/>
          </a:stretch>
        </p:blipFill>
        <p:spPr>
          <a:xfrm>
            <a:off x="989435" y="1711208"/>
            <a:ext cx="955441" cy="584460"/>
          </a:xfrm>
          <a:prstGeom prst="rect">
            <a:avLst/>
          </a:prstGeom>
          <a:noFill/>
          <a:ln>
            <a:noFill/>
          </a:ln>
        </p:spPr>
      </p:pic>
      <p:sp>
        <p:nvSpPr>
          <p:cNvPr id="55" name="Google Shape;55;p8"/>
          <p:cNvSpPr txBox="1">
            <a:spLocks noGrp="1"/>
          </p:cNvSpPr>
          <p:nvPr>
            <p:ph type="body" idx="1"/>
          </p:nvPr>
        </p:nvSpPr>
        <p:spPr>
          <a:xfrm>
            <a:off x="3220125" y="3067851"/>
            <a:ext cx="8514600" cy="710228"/>
          </a:xfrm>
          <a:prstGeom prst="rect">
            <a:avLst/>
          </a:prstGeom>
        </p:spPr>
        <p:txBody>
          <a:bodyPr spcFirstLastPara="1" wrap="square" lIns="90000" tIns="91425" rIns="91425" bIns="91425" anchor="t" anchorCtr="0">
            <a:noAutofit/>
          </a:bodyPr>
          <a:lstStyle/>
          <a:p>
            <a:pPr marL="0" lvl="0" indent="0" algn="l" rtl="0">
              <a:spcBef>
                <a:spcPts val="0"/>
              </a:spcBef>
              <a:spcAft>
                <a:spcPts val="0"/>
              </a:spcAft>
              <a:buNone/>
            </a:pPr>
            <a:r>
              <a:rPr lang="en-GB" sz="2000" dirty="0"/>
              <a:t>Converts web requests into AWS Lambda calls and returns the result to the client</a:t>
            </a:r>
            <a:endParaRPr sz="2000" dirty="0"/>
          </a:p>
        </p:txBody>
      </p:sp>
      <p:grpSp>
        <p:nvGrpSpPr>
          <p:cNvPr id="56" name="Google Shape;56;p8"/>
          <p:cNvGrpSpPr>
            <a:grpSpLocks noChangeAspect="1"/>
          </p:cNvGrpSpPr>
          <p:nvPr/>
        </p:nvGrpSpPr>
        <p:grpSpPr>
          <a:xfrm>
            <a:off x="922589" y="3087752"/>
            <a:ext cx="1592100" cy="581850"/>
            <a:chOff x="770325" y="3814056"/>
            <a:chExt cx="2122800" cy="775800"/>
          </a:xfrm>
        </p:grpSpPr>
        <p:sp>
          <p:nvSpPr>
            <p:cNvPr id="57" name="Google Shape;57;p8"/>
            <p:cNvSpPr txBox="1"/>
            <p:nvPr/>
          </p:nvSpPr>
          <p:spPr>
            <a:xfrm>
              <a:off x="1373625" y="3814056"/>
              <a:ext cx="1519500" cy="775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latin typeface="Calibri"/>
                  <a:ea typeface="Calibri"/>
                  <a:cs typeface="Calibri"/>
                  <a:sym typeface="Calibri"/>
                </a:rPr>
                <a:t>Amazon</a:t>
              </a:r>
              <a:endParaRPr dirty="0">
                <a:latin typeface="Calibri"/>
                <a:ea typeface="Calibri"/>
                <a:cs typeface="Calibri"/>
                <a:sym typeface="Calibri"/>
              </a:endParaRPr>
            </a:p>
            <a:p>
              <a:pPr marL="0" lvl="0" indent="0" algn="l" rtl="0">
                <a:spcBef>
                  <a:spcPts val="0"/>
                </a:spcBef>
                <a:spcAft>
                  <a:spcPts val="0"/>
                </a:spcAft>
                <a:buNone/>
              </a:pPr>
              <a:r>
                <a:rPr lang="en-GB" dirty="0">
                  <a:latin typeface="Calibri"/>
                  <a:ea typeface="Calibri"/>
                  <a:cs typeface="Calibri"/>
                  <a:sym typeface="Calibri"/>
                </a:rPr>
                <a:t>API Gateway</a:t>
              </a:r>
              <a:endParaRPr dirty="0">
                <a:latin typeface="Calibri"/>
                <a:ea typeface="Calibri"/>
                <a:cs typeface="Calibri"/>
                <a:sym typeface="Calibri"/>
              </a:endParaRPr>
            </a:p>
          </p:txBody>
        </p:sp>
        <p:pic>
          <p:nvPicPr>
            <p:cNvPr id="58" name="Google Shape;58;p8"/>
            <p:cNvPicPr preferRelativeResize="0"/>
            <p:nvPr/>
          </p:nvPicPr>
          <p:blipFill rotWithShape="1">
            <a:blip r:embed="rId6">
              <a:alphaModFix/>
            </a:blip>
            <a:srcRect/>
            <a:stretch/>
          </p:blipFill>
          <p:spPr>
            <a:xfrm>
              <a:off x="770325" y="3905106"/>
              <a:ext cx="593700" cy="593700"/>
            </a:xfrm>
            <a:prstGeom prst="rect">
              <a:avLst/>
            </a:prstGeom>
            <a:noFill/>
            <a:ln>
              <a:noFill/>
            </a:ln>
          </p:spPr>
        </p:pic>
      </p:grpSp>
      <p:grpSp>
        <p:nvGrpSpPr>
          <p:cNvPr id="59" name="Google Shape;59;p8"/>
          <p:cNvGrpSpPr>
            <a:grpSpLocks noChangeAspect="1"/>
          </p:cNvGrpSpPr>
          <p:nvPr/>
        </p:nvGrpSpPr>
        <p:grpSpPr>
          <a:xfrm>
            <a:off x="922589" y="2400785"/>
            <a:ext cx="1592100" cy="581850"/>
            <a:chOff x="770325" y="2857381"/>
            <a:chExt cx="2122800" cy="775800"/>
          </a:xfrm>
        </p:grpSpPr>
        <p:sp>
          <p:nvSpPr>
            <p:cNvPr id="60" name="Google Shape;60;p8"/>
            <p:cNvSpPr txBox="1"/>
            <p:nvPr/>
          </p:nvSpPr>
          <p:spPr>
            <a:xfrm>
              <a:off x="1373625" y="2857381"/>
              <a:ext cx="1519500" cy="775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latin typeface="Calibri"/>
                  <a:ea typeface="Calibri"/>
                  <a:cs typeface="Calibri"/>
                  <a:sym typeface="Calibri"/>
                </a:rPr>
                <a:t>AWS</a:t>
              </a:r>
              <a:endParaRPr dirty="0">
                <a:latin typeface="Calibri"/>
                <a:ea typeface="Calibri"/>
                <a:cs typeface="Calibri"/>
                <a:sym typeface="Calibri"/>
              </a:endParaRPr>
            </a:p>
            <a:p>
              <a:pPr marL="0" lvl="0" indent="0" algn="l" rtl="0">
                <a:spcBef>
                  <a:spcPts val="0"/>
                </a:spcBef>
                <a:spcAft>
                  <a:spcPts val="0"/>
                </a:spcAft>
                <a:buNone/>
              </a:pPr>
              <a:r>
                <a:rPr lang="en-GB" dirty="0">
                  <a:latin typeface="Calibri"/>
                  <a:ea typeface="Calibri"/>
                  <a:cs typeface="Calibri"/>
                  <a:sym typeface="Calibri"/>
                </a:rPr>
                <a:t>Lambda</a:t>
              </a:r>
              <a:endParaRPr dirty="0">
                <a:latin typeface="Calibri"/>
                <a:ea typeface="Calibri"/>
                <a:cs typeface="Calibri"/>
                <a:sym typeface="Calibri"/>
              </a:endParaRPr>
            </a:p>
          </p:txBody>
        </p:sp>
        <p:pic>
          <p:nvPicPr>
            <p:cNvPr id="61" name="Google Shape;61;p8"/>
            <p:cNvPicPr preferRelativeResize="0"/>
            <p:nvPr/>
          </p:nvPicPr>
          <p:blipFill>
            <a:blip r:embed="rId7">
              <a:alphaModFix/>
            </a:blip>
            <a:stretch>
              <a:fillRect/>
            </a:stretch>
          </p:blipFill>
          <p:spPr>
            <a:xfrm>
              <a:off x="770325" y="2948431"/>
              <a:ext cx="593700" cy="593700"/>
            </a:xfrm>
            <a:prstGeom prst="rect">
              <a:avLst/>
            </a:prstGeom>
            <a:noFill/>
            <a:ln>
              <a:noFill/>
            </a:ln>
          </p:spPr>
        </p:pic>
      </p:grpSp>
      <p:grpSp>
        <p:nvGrpSpPr>
          <p:cNvPr id="62" name="Google Shape;62;p8"/>
          <p:cNvGrpSpPr>
            <a:grpSpLocks noChangeAspect="1"/>
          </p:cNvGrpSpPr>
          <p:nvPr/>
        </p:nvGrpSpPr>
        <p:grpSpPr>
          <a:xfrm>
            <a:off x="922589" y="3774719"/>
            <a:ext cx="1592100" cy="445275"/>
            <a:chOff x="770325" y="4803529"/>
            <a:chExt cx="2122800" cy="593700"/>
          </a:xfrm>
        </p:grpSpPr>
        <p:pic>
          <p:nvPicPr>
            <p:cNvPr id="63" name="Google Shape;63;p8"/>
            <p:cNvPicPr preferRelativeResize="0"/>
            <p:nvPr/>
          </p:nvPicPr>
          <p:blipFill>
            <a:blip r:embed="rId8">
              <a:alphaModFix/>
            </a:blip>
            <a:stretch>
              <a:fillRect/>
            </a:stretch>
          </p:blipFill>
          <p:spPr>
            <a:xfrm>
              <a:off x="770325" y="4803529"/>
              <a:ext cx="593700" cy="593700"/>
            </a:xfrm>
            <a:prstGeom prst="rect">
              <a:avLst/>
            </a:prstGeom>
            <a:noFill/>
            <a:ln>
              <a:noFill/>
            </a:ln>
          </p:spPr>
        </p:pic>
        <p:sp>
          <p:nvSpPr>
            <p:cNvPr id="64" name="Google Shape;64;p8"/>
            <p:cNvSpPr txBox="1"/>
            <p:nvPr/>
          </p:nvSpPr>
          <p:spPr>
            <a:xfrm>
              <a:off x="1373625" y="4864875"/>
              <a:ext cx="1519500" cy="457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latin typeface="Calibri"/>
                  <a:ea typeface="Calibri"/>
                  <a:cs typeface="Calibri"/>
                  <a:sym typeface="Calibri"/>
                </a:rPr>
                <a:t>Amazon S3</a:t>
              </a:r>
              <a:endParaRPr dirty="0">
                <a:latin typeface="Calibri"/>
                <a:ea typeface="Calibri"/>
                <a:cs typeface="Calibri"/>
                <a:sym typeface="Calibri"/>
              </a:endParaRPr>
            </a:p>
          </p:txBody>
        </p:sp>
      </p:grpSp>
      <p:grpSp>
        <p:nvGrpSpPr>
          <p:cNvPr id="65" name="Google Shape;65;p8"/>
          <p:cNvGrpSpPr>
            <a:grpSpLocks noChangeAspect="1"/>
          </p:cNvGrpSpPr>
          <p:nvPr/>
        </p:nvGrpSpPr>
        <p:grpSpPr>
          <a:xfrm>
            <a:off x="923544" y="4325112"/>
            <a:ext cx="1837351" cy="581850"/>
            <a:chOff x="770325" y="5486903"/>
            <a:chExt cx="2449800" cy="775800"/>
          </a:xfrm>
        </p:grpSpPr>
        <p:pic>
          <p:nvPicPr>
            <p:cNvPr id="66" name="Google Shape;66;p8"/>
            <p:cNvPicPr preferRelativeResize="0"/>
            <p:nvPr/>
          </p:nvPicPr>
          <p:blipFill>
            <a:blip r:embed="rId9">
              <a:alphaModFix/>
            </a:blip>
            <a:stretch>
              <a:fillRect/>
            </a:stretch>
          </p:blipFill>
          <p:spPr>
            <a:xfrm>
              <a:off x="770325" y="5619354"/>
              <a:ext cx="593700" cy="593700"/>
            </a:xfrm>
            <a:prstGeom prst="rect">
              <a:avLst/>
            </a:prstGeom>
            <a:noFill/>
            <a:ln>
              <a:noFill/>
            </a:ln>
          </p:spPr>
        </p:pic>
        <p:sp>
          <p:nvSpPr>
            <p:cNvPr id="67" name="Google Shape;67;p8"/>
            <p:cNvSpPr txBox="1"/>
            <p:nvPr/>
          </p:nvSpPr>
          <p:spPr>
            <a:xfrm>
              <a:off x="1381425" y="5486903"/>
              <a:ext cx="1838700" cy="775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latin typeface="Calibri"/>
                  <a:ea typeface="Calibri"/>
                  <a:cs typeface="Calibri"/>
                  <a:sym typeface="Calibri"/>
                </a:rPr>
                <a:t>AWS Serverless</a:t>
              </a:r>
              <a:endParaRPr dirty="0">
                <a:latin typeface="Calibri"/>
                <a:ea typeface="Calibri"/>
                <a:cs typeface="Calibri"/>
                <a:sym typeface="Calibri"/>
              </a:endParaRPr>
            </a:p>
            <a:p>
              <a:pPr marL="0" lvl="0" indent="0" algn="l" rtl="0">
                <a:spcBef>
                  <a:spcPts val="0"/>
                </a:spcBef>
                <a:spcAft>
                  <a:spcPts val="0"/>
                </a:spcAft>
                <a:buNone/>
              </a:pPr>
              <a:r>
                <a:rPr lang="en-GB" dirty="0">
                  <a:latin typeface="Calibri"/>
                  <a:ea typeface="Calibri"/>
                  <a:cs typeface="Calibri"/>
                  <a:sym typeface="Calibri"/>
                </a:rPr>
                <a:t>App Repository</a:t>
              </a:r>
              <a:endParaRPr dirty="0">
                <a:latin typeface="Calibri"/>
                <a:ea typeface="Calibri"/>
                <a:cs typeface="Calibri"/>
                <a:sym typeface="Calibri"/>
              </a:endParaRPr>
            </a:p>
          </p:txBody>
        </p:sp>
      </p:grpSp>
      <p:sp>
        <p:nvSpPr>
          <p:cNvPr id="68" name="Google Shape;68;p8"/>
          <p:cNvSpPr txBox="1">
            <a:spLocks noGrp="1"/>
          </p:cNvSpPr>
          <p:nvPr>
            <p:ph type="body" idx="1"/>
          </p:nvPr>
        </p:nvSpPr>
        <p:spPr>
          <a:xfrm>
            <a:off x="3220175" y="3774719"/>
            <a:ext cx="8514550" cy="454487"/>
          </a:xfrm>
          <a:prstGeom prst="rect">
            <a:avLst/>
          </a:prstGeom>
        </p:spPr>
        <p:txBody>
          <a:bodyPr spcFirstLastPara="1" wrap="square" lIns="90000" tIns="91425" rIns="91425" bIns="91425" anchor="t" anchorCtr="0">
            <a:noAutofit/>
          </a:bodyPr>
          <a:lstStyle/>
          <a:p>
            <a:pPr marL="0" lvl="0" indent="0" algn="l" rtl="0">
              <a:spcBef>
                <a:spcPts val="0"/>
              </a:spcBef>
              <a:spcAft>
                <a:spcPts val="0"/>
              </a:spcAft>
              <a:buNone/>
            </a:pPr>
            <a:r>
              <a:rPr lang="en-GB" sz="2000" dirty="0"/>
              <a:t>Image Storage</a:t>
            </a:r>
            <a:endParaRPr sz="2000" dirty="0"/>
          </a:p>
        </p:txBody>
      </p:sp>
      <p:sp>
        <p:nvSpPr>
          <p:cNvPr id="69" name="Google Shape;69;p8"/>
          <p:cNvSpPr txBox="1">
            <a:spLocks noGrp="1"/>
          </p:cNvSpPr>
          <p:nvPr>
            <p:ph type="body" idx="1"/>
          </p:nvPr>
        </p:nvSpPr>
        <p:spPr>
          <a:xfrm>
            <a:off x="3220175" y="4388793"/>
            <a:ext cx="8514600" cy="454487"/>
          </a:xfrm>
          <a:prstGeom prst="rect">
            <a:avLst/>
          </a:prstGeom>
        </p:spPr>
        <p:txBody>
          <a:bodyPr spcFirstLastPara="1" wrap="square" lIns="90000" tIns="91425" rIns="91425" bIns="91425" anchor="t" anchorCtr="0">
            <a:noAutofit/>
          </a:bodyPr>
          <a:lstStyle/>
          <a:p>
            <a:pPr marL="0" lvl="0" indent="0" algn="l" rtl="0">
              <a:spcBef>
                <a:spcPts val="0"/>
              </a:spcBef>
              <a:spcAft>
                <a:spcPts val="0"/>
              </a:spcAft>
              <a:buNone/>
            </a:pPr>
            <a:r>
              <a:rPr lang="en-GB" sz="2000" dirty="0"/>
              <a:t>Application versioning, packaging, quick deployment, and reusability</a:t>
            </a:r>
            <a:endParaRPr sz="2000" dirty="0"/>
          </a:p>
        </p:txBody>
      </p:sp>
    </p:spTree>
    <p:extLst>
      <p:ext uri="{BB962C8B-B14F-4D97-AF65-F5344CB8AC3E}">
        <p14:creationId xmlns:p14="http://schemas.microsoft.com/office/powerpoint/2010/main" val="33739842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Google Shape;51;p8"/>
          <p:cNvSpPr txBox="1">
            <a:spLocks noGrp="1"/>
          </p:cNvSpPr>
          <p:nvPr>
            <p:ph type="body" idx="1"/>
          </p:nvPr>
        </p:nvSpPr>
        <p:spPr>
          <a:xfrm>
            <a:off x="3220125" y="2330879"/>
            <a:ext cx="8514600" cy="710228"/>
          </a:xfrm>
          <a:prstGeom prst="rect">
            <a:avLst/>
          </a:prstGeom>
        </p:spPr>
        <p:txBody>
          <a:bodyPr spcFirstLastPara="1" wrap="square" lIns="90000" tIns="91425" rIns="91425" bIns="91425" anchor="t" anchorCtr="0">
            <a:noAutofit/>
          </a:bodyPr>
          <a:lstStyle/>
          <a:p>
            <a:pPr marL="0" lvl="0" indent="0" algn="l" rtl="0">
              <a:spcBef>
                <a:spcPts val="0"/>
              </a:spcBef>
              <a:spcAft>
                <a:spcPts val="0"/>
              </a:spcAft>
              <a:buNone/>
            </a:pPr>
            <a:r>
              <a:rPr lang="en-GB" sz="2000" dirty="0">
                <a:solidFill>
                  <a:schemeClr val="hlink"/>
                </a:solidFill>
                <a:uFill>
                  <a:noFill/>
                </a:uFill>
                <a:hlinkClick r:id="rId3"/>
              </a:rPr>
              <a:t>serverless-iiif</a:t>
            </a:r>
            <a:r>
              <a:rPr lang="en-GB" sz="2000" dirty="0"/>
              <a:t> – Lambda function wrapper function that mediates between the web service and the node module</a:t>
            </a:r>
            <a:endParaRPr sz="2000" dirty="0"/>
          </a:p>
        </p:txBody>
      </p:sp>
      <p:sp>
        <p:nvSpPr>
          <p:cNvPr id="52" name="Google Shape;52;p8"/>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GB" dirty="0"/>
              <a:t>How it’s Going</a:t>
            </a:r>
            <a:endParaRPr dirty="0"/>
          </a:p>
        </p:txBody>
      </p:sp>
      <p:sp>
        <p:nvSpPr>
          <p:cNvPr id="53" name="Google Shape;53;p8"/>
          <p:cNvSpPr txBox="1">
            <a:spLocks noGrp="1"/>
          </p:cNvSpPr>
          <p:nvPr>
            <p:ph type="body" idx="1"/>
          </p:nvPr>
        </p:nvSpPr>
        <p:spPr>
          <a:xfrm>
            <a:off x="3220175" y="1724950"/>
            <a:ext cx="8514600" cy="454487"/>
          </a:xfrm>
          <a:prstGeom prst="rect">
            <a:avLst/>
          </a:prstGeom>
        </p:spPr>
        <p:txBody>
          <a:bodyPr spcFirstLastPara="1" wrap="square" lIns="90000" tIns="91425" rIns="91425" bIns="91425" anchor="t" anchorCtr="0">
            <a:noAutofit/>
          </a:bodyPr>
          <a:lstStyle/>
          <a:p>
            <a:pPr marL="0" lvl="0" indent="0" algn="l" rtl="0">
              <a:spcBef>
                <a:spcPts val="0"/>
              </a:spcBef>
              <a:spcAft>
                <a:spcPts val="0"/>
              </a:spcAft>
              <a:buNone/>
            </a:pPr>
            <a:r>
              <a:rPr lang="en-GB" sz="2000" dirty="0">
                <a:solidFill>
                  <a:schemeClr val="hlink"/>
                </a:solidFill>
                <a:uFill>
                  <a:noFill/>
                </a:uFill>
                <a:hlinkClick r:id="rId4"/>
              </a:rPr>
              <a:t>iiif-processor</a:t>
            </a:r>
            <a:r>
              <a:rPr lang="en-GB" sz="2000" dirty="0"/>
              <a:t> – turns a IIIF URL path into an image or </a:t>
            </a:r>
            <a:r>
              <a:rPr lang="en-GB" sz="2000" dirty="0" err="1"/>
              <a:t>info.json</a:t>
            </a:r>
            <a:r>
              <a:rPr lang="en-GB" sz="2000" dirty="0"/>
              <a:t> result</a:t>
            </a:r>
            <a:endParaRPr sz="2000" dirty="0"/>
          </a:p>
          <a:p>
            <a:pPr marL="0" lvl="0" indent="0" algn="l" rtl="0">
              <a:spcBef>
                <a:spcPts val="1000"/>
              </a:spcBef>
              <a:spcAft>
                <a:spcPts val="0"/>
              </a:spcAft>
              <a:buNone/>
            </a:pPr>
            <a:endParaRPr sz="2000" dirty="0"/>
          </a:p>
        </p:txBody>
      </p:sp>
      <p:pic>
        <p:nvPicPr>
          <p:cNvPr id="54" name="Google Shape;54;p8"/>
          <p:cNvPicPr preferRelativeResize="0">
            <a:picLocks noChangeAspect="1"/>
          </p:cNvPicPr>
          <p:nvPr/>
        </p:nvPicPr>
        <p:blipFill>
          <a:blip r:embed="rId5">
            <a:alphaModFix/>
          </a:blip>
          <a:stretch>
            <a:fillRect/>
          </a:stretch>
        </p:blipFill>
        <p:spPr>
          <a:xfrm>
            <a:off x="989435" y="1711208"/>
            <a:ext cx="955441" cy="584460"/>
          </a:xfrm>
          <a:prstGeom prst="rect">
            <a:avLst/>
          </a:prstGeom>
          <a:noFill/>
          <a:ln>
            <a:noFill/>
          </a:ln>
        </p:spPr>
      </p:pic>
      <p:sp>
        <p:nvSpPr>
          <p:cNvPr id="55" name="Google Shape;55;p8"/>
          <p:cNvSpPr txBox="1">
            <a:spLocks noGrp="1"/>
          </p:cNvSpPr>
          <p:nvPr>
            <p:ph type="body" idx="1"/>
          </p:nvPr>
        </p:nvSpPr>
        <p:spPr>
          <a:xfrm>
            <a:off x="3220125" y="3067851"/>
            <a:ext cx="8514600" cy="710228"/>
          </a:xfrm>
          <a:prstGeom prst="rect">
            <a:avLst/>
          </a:prstGeom>
        </p:spPr>
        <p:txBody>
          <a:bodyPr spcFirstLastPara="1" wrap="square" lIns="90000" tIns="91425" rIns="91425" bIns="91425" anchor="t" anchorCtr="0">
            <a:noAutofit/>
          </a:bodyPr>
          <a:lstStyle/>
          <a:p>
            <a:pPr marL="0" lvl="0" indent="0" algn="l" rtl="0">
              <a:spcBef>
                <a:spcPts val="0"/>
              </a:spcBef>
              <a:spcAft>
                <a:spcPts val="0"/>
              </a:spcAft>
              <a:buNone/>
            </a:pPr>
            <a:r>
              <a:rPr lang="en-GB" sz="2000" dirty="0"/>
              <a:t>Converts web requests into AWS Lambda calls and returns the result to the client</a:t>
            </a:r>
            <a:endParaRPr sz="2000" dirty="0"/>
          </a:p>
        </p:txBody>
      </p:sp>
      <p:grpSp>
        <p:nvGrpSpPr>
          <p:cNvPr id="56" name="Google Shape;56;p8"/>
          <p:cNvGrpSpPr>
            <a:grpSpLocks noChangeAspect="1"/>
          </p:cNvGrpSpPr>
          <p:nvPr/>
        </p:nvGrpSpPr>
        <p:grpSpPr>
          <a:xfrm>
            <a:off x="922589" y="3087752"/>
            <a:ext cx="1592100" cy="581850"/>
            <a:chOff x="770325" y="3814056"/>
            <a:chExt cx="2122800" cy="775800"/>
          </a:xfrm>
        </p:grpSpPr>
        <p:sp>
          <p:nvSpPr>
            <p:cNvPr id="57" name="Google Shape;57;p8"/>
            <p:cNvSpPr txBox="1"/>
            <p:nvPr/>
          </p:nvSpPr>
          <p:spPr>
            <a:xfrm>
              <a:off x="1373625" y="3814056"/>
              <a:ext cx="1519500" cy="775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latin typeface="Calibri"/>
                  <a:ea typeface="Calibri"/>
                  <a:cs typeface="Calibri"/>
                  <a:sym typeface="Calibri"/>
                </a:rPr>
                <a:t>Amazon</a:t>
              </a:r>
              <a:endParaRPr dirty="0">
                <a:latin typeface="Calibri"/>
                <a:ea typeface="Calibri"/>
                <a:cs typeface="Calibri"/>
                <a:sym typeface="Calibri"/>
              </a:endParaRPr>
            </a:p>
            <a:p>
              <a:pPr marL="0" lvl="0" indent="0" algn="l" rtl="0">
                <a:spcBef>
                  <a:spcPts val="0"/>
                </a:spcBef>
                <a:spcAft>
                  <a:spcPts val="0"/>
                </a:spcAft>
                <a:buNone/>
              </a:pPr>
              <a:r>
                <a:rPr lang="en-GB" dirty="0">
                  <a:latin typeface="Calibri"/>
                  <a:ea typeface="Calibri"/>
                  <a:cs typeface="Calibri"/>
                  <a:sym typeface="Calibri"/>
                </a:rPr>
                <a:t>API Gateway</a:t>
              </a:r>
              <a:endParaRPr dirty="0">
                <a:latin typeface="Calibri"/>
                <a:ea typeface="Calibri"/>
                <a:cs typeface="Calibri"/>
                <a:sym typeface="Calibri"/>
              </a:endParaRPr>
            </a:p>
          </p:txBody>
        </p:sp>
        <p:pic>
          <p:nvPicPr>
            <p:cNvPr id="58" name="Google Shape;58;p8"/>
            <p:cNvPicPr preferRelativeResize="0"/>
            <p:nvPr/>
          </p:nvPicPr>
          <p:blipFill rotWithShape="1">
            <a:blip r:embed="rId6">
              <a:alphaModFix/>
            </a:blip>
            <a:srcRect/>
            <a:stretch/>
          </p:blipFill>
          <p:spPr>
            <a:xfrm>
              <a:off x="770325" y="3905106"/>
              <a:ext cx="593700" cy="593700"/>
            </a:xfrm>
            <a:prstGeom prst="rect">
              <a:avLst/>
            </a:prstGeom>
            <a:noFill/>
            <a:ln>
              <a:noFill/>
            </a:ln>
          </p:spPr>
        </p:pic>
      </p:grpSp>
      <p:grpSp>
        <p:nvGrpSpPr>
          <p:cNvPr id="59" name="Google Shape;59;p8"/>
          <p:cNvGrpSpPr>
            <a:grpSpLocks noChangeAspect="1"/>
          </p:cNvGrpSpPr>
          <p:nvPr/>
        </p:nvGrpSpPr>
        <p:grpSpPr>
          <a:xfrm>
            <a:off x="922589" y="2400785"/>
            <a:ext cx="1592100" cy="581850"/>
            <a:chOff x="770325" y="2857381"/>
            <a:chExt cx="2122800" cy="775800"/>
          </a:xfrm>
        </p:grpSpPr>
        <p:sp>
          <p:nvSpPr>
            <p:cNvPr id="60" name="Google Shape;60;p8"/>
            <p:cNvSpPr txBox="1"/>
            <p:nvPr/>
          </p:nvSpPr>
          <p:spPr>
            <a:xfrm>
              <a:off x="1373625" y="2857381"/>
              <a:ext cx="1519500" cy="775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latin typeface="Calibri"/>
                  <a:ea typeface="Calibri"/>
                  <a:cs typeface="Calibri"/>
                  <a:sym typeface="Calibri"/>
                </a:rPr>
                <a:t>AWS</a:t>
              </a:r>
              <a:endParaRPr dirty="0">
                <a:latin typeface="Calibri"/>
                <a:ea typeface="Calibri"/>
                <a:cs typeface="Calibri"/>
                <a:sym typeface="Calibri"/>
              </a:endParaRPr>
            </a:p>
            <a:p>
              <a:pPr marL="0" lvl="0" indent="0" algn="l" rtl="0">
                <a:spcBef>
                  <a:spcPts val="0"/>
                </a:spcBef>
                <a:spcAft>
                  <a:spcPts val="0"/>
                </a:spcAft>
                <a:buNone/>
              </a:pPr>
              <a:r>
                <a:rPr lang="en-GB" dirty="0">
                  <a:latin typeface="Calibri"/>
                  <a:ea typeface="Calibri"/>
                  <a:cs typeface="Calibri"/>
                  <a:sym typeface="Calibri"/>
                </a:rPr>
                <a:t>Lambda</a:t>
              </a:r>
              <a:endParaRPr dirty="0">
                <a:latin typeface="Calibri"/>
                <a:ea typeface="Calibri"/>
                <a:cs typeface="Calibri"/>
                <a:sym typeface="Calibri"/>
              </a:endParaRPr>
            </a:p>
          </p:txBody>
        </p:sp>
        <p:pic>
          <p:nvPicPr>
            <p:cNvPr id="61" name="Google Shape;61;p8"/>
            <p:cNvPicPr preferRelativeResize="0"/>
            <p:nvPr/>
          </p:nvPicPr>
          <p:blipFill>
            <a:blip r:embed="rId7">
              <a:alphaModFix/>
            </a:blip>
            <a:stretch>
              <a:fillRect/>
            </a:stretch>
          </p:blipFill>
          <p:spPr>
            <a:xfrm>
              <a:off x="770325" y="2948431"/>
              <a:ext cx="593700" cy="593700"/>
            </a:xfrm>
            <a:prstGeom prst="rect">
              <a:avLst/>
            </a:prstGeom>
            <a:noFill/>
            <a:ln>
              <a:noFill/>
            </a:ln>
          </p:spPr>
        </p:pic>
      </p:grpSp>
      <p:grpSp>
        <p:nvGrpSpPr>
          <p:cNvPr id="62" name="Google Shape;62;p8"/>
          <p:cNvGrpSpPr>
            <a:grpSpLocks noChangeAspect="1"/>
          </p:cNvGrpSpPr>
          <p:nvPr/>
        </p:nvGrpSpPr>
        <p:grpSpPr>
          <a:xfrm>
            <a:off x="922589" y="3774719"/>
            <a:ext cx="1592100" cy="445275"/>
            <a:chOff x="770325" y="4803529"/>
            <a:chExt cx="2122800" cy="593700"/>
          </a:xfrm>
        </p:grpSpPr>
        <p:pic>
          <p:nvPicPr>
            <p:cNvPr id="63" name="Google Shape;63;p8"/>
            <p:cNvPicPr preferRelativeResize="0"/>
            <p:nvPr/>
          </p:nvPicPr>
          <p:blipFill>
            <a:blip r:embed="rId8">
              <a:alphaModFix/>
            </a:blip>
            <a:stretch>
              <a:fillRect/>
            </a:stretch>
          </p:blipFill>
          <p:spPr>
            <a:xfrm>
              <a:off x="770325" y="4803529"/>
              <a:ext cx="593700" cy="593700"/>
            </a:xfrm>
            <a:prstGeom prst="rect">
              <a:avLst/>
            </a:prstGeom>
            <a:noFill/>
            <a:ln>
              <a:noFill/>
            </a:ln>
          </p:spPr>
        </p:pic>
        <p:sp>
          <p:nvSpPr>
            <p:cNvPr id="64" name="Google Shape;64;p8"/>
            <p:cNvSpPr txBox="1"/>
            <p:nvPr/>
          </p:nvSpPr>
          <p:spPr>
            <a:xfrm>
              <a:off x="1373625" y="4864875"/>
              <a:ext cx="1519500" cy="457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latin typeface="Calibri"/>
                  <a:ea typeface="Calibri"/>
                  <a:cs typeface="Calibri"/>
                  <a:sym typeface="Calibri"/>
                </a:rPr>
                <a:t>Amazon S3</a:t>
              </a:r>
              <a:endParaRPr dirty="0">
                <a:latin typeface="Calibri"/>
                <a:ea typeface="Calibri"/>
                <a:cs typeface="Calibri"/>
                <a:sym typeface="Calibri"/>
              </a:endParaRPr>
            </a:p>
          </p:txBody>
        </p:sp>
      </p:grpSp>
      <p:grpSp>
        <p:nvGrpSpPr>
          <p:cNvPr id="65" name="Google Shape;65;p8"/>
          <p:cNvGrpSpPr>
            <a:grpSpLocks noChangeAspect="1"/>
          </p:cNvGrpSpPr>
          <p:nvPr/>
        </p:nvGrpSpPr>
        <p:grpSpPr>
          <a:xfrm>
            <a:off x="923544" y="4325112"/>
            <a:ext cx="1837351" cy="581850"/>
            <a:chOff x="770325" y="5486903"/>
            <a:chExt cx="2449800" cy="775800"/>
          </a:xfrm>
        </p:grpSpPr>
        <p:pic>
          <p:nvPicPr>
            <p:cNvPr id="66" name="Google Shape;66;p8"/>
            <p:cNvPicPr preferRelativeResize="0"/>
            <p:nvPr/>
          </p:nvPicPr>
          <p:blipFill>
            <a:blip r:embed="rId9">
              <a:alphaModFix/>
            </a:blip>
            <a:stretch>
              <a:fillRect/>
            </a:stretch>
          </p:blipFill>
          <p:spPr>
            <a:xfrm>
              <a:off x="770325" y="5619354"/>
              <a:ext cx="593700" cy="593700"/>
            </a:xfrm>
            <a:prstGeom prst="rect">
              <a:avLst/>
            </a:prstGeom>
            <a:noFill/>
            <a:ln>
              <a:noFill/>
            </a:ln>
          </p:spPr>
        </p:pic>
        <p:sp>
          <p:nvSpPr>
            <p:cNvPr id="67" name="Google Shape;67;p8"/>
            <p:cNvSpPr txBox="1"/>
            <p:nvPr/>
          </p:nvSpPr>
          <p:spPr>
            <a:xfrm>
              <a:off x="1381425" y="5486903"/>
              <a:ext cx="1838700" cy="775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latin typeface="Calibri"/>
                  <a:ea typeface="Calibri"/>
                  <a:cs typeface="Calibri"/>
                  <a:sym typeface="Calibri"/>
                </a:rPr>
                <a:t>AWS Serverless</a:t>
              </a:r>
              <a:endParaRPr dirty="0">
                <a:latin typeface="Calibri"/>
                <a:ea typeface="Calibri"/>
                <a:cs typeface="Calibri"/>
                <a:sym typeface="Calibri"/>
              </a:endParaRPr>
            </a:p>
            <a:p>
              <a:pPr marL="0" lvl="0" indent="0" algn="l" rtl="0">
                <a:spcBef>
                  <a:spcPts val="0"/>
                </a:spcBef>
                <a:spcAft>
                  <a:spcPts val="0"/>
                </a:spcAft>
                <a:buNone/>
              </a:pPr>
              <a:r>
                <a:rPr lang="en-GB" dirty="0">
                  <a:latin typeface="Calibri"/>
                  <a:ea typeface="Calibri"/>
                  <a:cs typeface="Calibri"/>
                  <a:sym typeface="Calibri"/>
                </a:rPr>
                <a:t>App Repository</a:t>
              </a:r>
              <a:endParaRPr dirty="0">
                <a:latin typeface="Calibri"/>
                <a:ea typeface="Calibri"/>
                <a:cs typeface="Calibri"/>
                <a:sym typeface="Calibri"/>
              </a:endParaRPr>
            </a:p>
          </p:txBody>
        </p:sp>
      </p:grpSp>
      <p:sp>
        <p:nvSpPr>
          <p:cNvPr id="68" name="Google Shape;68;p8"/>
          <p:cNvSpPr txBox="1">
            <a:spLocks noGrp="1"/>
          </p:cNvSpPr>
          <p:nvPr>
            <p:ph type="body" idx="1"/>
          </p:nvPr>
        </p:nvSpPr>
        <p:spPr>
          <a:xfrm>
            <a:off x="3220175" y="3774719"/>
            <a:ext cx="8514550" cy="454487"/>
          </a:xfrm>
          <a:prstGeom prst="rect">
            <a:avLst/>
          </a:prstGeom>
        </p:spPr>
        <p:txBody>
          <a:bodyPr spcFirstLastPara="1" wrap="square" lIns="90000" tIns="91425" rIns="91425" bIns="91425" anchor="t" anchorCtr="0">
            <a:noAutofit/>
          </a:bodyPr>
          <a:lstStyle/>
          <a:p>
            <a:pPr marL="0" lvl="0" indent="0" algn="l" rtl="0">
              <a:spcBef>
                <a:spcPts val="0"/>
              </a:spcBef>
              <a:spcAft>
                <a:spcPts val="0"/>
              </a:spcAft>
              <a:buNone/>
            </a:pPr>
            <a:r>
              <a:rPr lang="en-GB" sz="2000" dirty="0"/>
              <a:t>Image, Cache, and Failover Storage</a:t>
            </a:r>
            <a:endParaRPr sz="2000" dirty="0"/>
          </a:p>
        </p:txBody>
      </p:sp>
      <p:sp>
        <p:nvSpPr>
          <p:cNvPr id="69" name="Google Shape;69;p8"/>
          <p:cNvSpPr txBox="1">
            <a:spLocks noGrp="1"/>
          </p:cNvSpPr>
          <p:nvPr>
            <p:ph type="body" idx="1"/>
          </p:nvPr>
        </p:nvSpPr>
        <p:spPr>
          <a:xfrm>
            <a:off x="3220175" y="4388793"/>
            <a:ext cx="8514600" cy="454487"/>
          </a:xfrm>
          <a:prstGeom prst="rect">
            <a:avLst/>
          </a:prstGeom>
        </p:spPr>
        <p:txBody>
          <a:bodyPr spcFirstLastPara="1" wrap="square" lIns="90000" tIns="91425" rIns="91425" bIns="91425" anchor="t" anchorCtr="0">
            <a:noAutofit/>
          </a:bodyPr>
          <a:lstStyle/>
          <a:p>
            <a:pPr marL="0" lvl="0" indent="0" algn="l" rtl="0">
              <a:spcBef>
                <a:spcPts val="0"/>
              </a:spcBef>
              <a:spcAft>
                <a:spcPts val="0"/>
              </a:spcAft>
              <a:buNone/>
            </a:pPr>
            <a:r>
              <a:rPr lang="en-GB" sz="2000" dirty="0"/>
              <a:t>Application versioning, packaging, quick deployment, and reusability</a:t>
            </a:r>
            <a:endParaRPr sz="2000" dirty="0"/>
          </a:p>
        </p:txBody>
      </p:sp>
      <p:sp>
        <p:nvSpPr>
          <p:cNvPr id="21" name="Google Shape;67;p8">
            <a:extLst>
              <a:ext uri="{FF2B5EF4-FFF2-40B4-BE49-F238E27FC236}">
                <a16:creationId xmlns:a16="http://schemas.microsoft.com/office/drawing/2014/main" id="{FD3C52E7-CEC2-8D4C-A362-6D27E39F7606}"/>
              </a:ext>
            </a:extLst>
          </p:cNvPr>
          <p:cNvSpPr txBox="1"/>
          <p:nvPr/>
        </p:nvSpPr>
        <p:spPr>
          <a:xfrm>
            <a:off x="1439221" y="5064994"/>
            <a:ext cx="1539722" cy="649653"/>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dirty="0">
                <a:latin typeface="Calibri"/>
                <a:ea typeface="Calibri"/>
                <a:cs typeface="Calibri"/>
                <a:sym typeface="Calibri"/>
              </a:rPr>
              <a:t>CloudFront Distribution</a:t>
            </a:r>
            <a:endParaRPr dirty="0">
              <a:latin typeface="Calibri"/>
              <a:ea typeface="Calibri"/>
              <a:cs typeface="Calibri"/>
              <a:sym typeface="Calibri"/>
            </a:endParaRPr>
          </a:p>
        </p:txBody>
      </p:sp>
      <p:pic>
        <p:nvPicPr>
          <p:cNvPr id="22" name="Graphic 8">
            <a:extLst>
              <a:ext uri="{FF2B5EF4-FFF2-40B4-BE49-F238E27FC236}">
                <a16:creationId xmlns:a16="http://schemas.microsoft.com/office/drawing/2014/main" id="{B7026E84-B107-B245-8CDA-75312C7DEC14}"/>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27486" y="5132643"/>
            <a:ext cx="448533" cy="448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Google Shape;67;p8">
            <a:extLst>
              <a:ext uri="{FF2B5EF4-FFF2-40B4-BE49-F238E27FC236}">
                <a16:creationId xmlns:a16="http://schemas.microsoft.com/office/drawing/2014/main" id="{2A4B2BDB-E71F-FD4B-A5AD-720694F608C1}"/>
              </a:ext>
            </a:extLst>
          </p:cNvPr>
          <p:cNvSpPr txBox="1"/>
          <p:nvPr/>
        </p:nvSpPr>
        <p:spPr>
          <a:xfrm>
            <a:off x="1439221" y="5765911"/>
            <a:ext cx="1539722" cy="649653"/>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dirty="0">
                <a:latin typeface="Calibri"/>
                <a:ea typeface="Calibri"/>
                <a:cs typeface="Calibri"/>
                <a:sym typeface="Calibri"/>
              </a:rPr>
              <a:t>CloudFront Functions</a:t>
            </a:r>
            <a:endParaRPr dirty="0">
              <a:latin typeface="Calibri"/>
              <a:ea typeface="Calibri"/>
              <a:cs typeface="Calibri"/>
              <a:sym typeface="Calibri"/>
            </a:endParaRPr>
          </a:p>
        </p:txBody>
      </p:sp>
      <p:pic>
        <p:nvPicPr>
          <p:cNvPr id="24" name="Graphic 23">
            <a:extLst>
              <a:ext uri="{FF2B5EF4-FFF2-40B4-BE49-F238E27FC236}">
                <a16:creationId xmlns:a16="http://schemas.microsoft.com/office/drawing/2014/main" id="{D1CC1D88-0418-E746-A507-36AB526E8AF8}"/>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918686" y="5817127"/>
            <a:ext cx="445276" cy="445276"/>
          </a:xfrm>
          <a:prstGeom prst="rect">
            <a:avLst/>
          </a:prstGeom>
        </p:spPr>
      </p:pic>
      <p:sp>
        <p:nvSpPr>
          <p:cNvPr id="25" name="Google Shape;69;p8">
            <a:extLst>
              <a:ext uri="{FF2B5EF4-FFF2-40B4-BE49-F238E27FC236}">
                <a16:creationId xmlns:a16="http://schemas.microsoft.com/office/drawing/2014/main" id="{689BC413-569A-BA47-96A9-2FEE1C6913E1}"/>
              </a:ext>
            </a:extLst>
          </p:cNvPr>
          <p:cNvSpPr txBox="1">
            <a:spLocks/>
          </p:cNvSpPr>
          <p:nvPr/>
        </p:nvSpPr>
        <p:spPr>
          <a:xfrm>
            <a:off x="3220175" y="5132643"/>
            <a:ext cx="8514600" cy="531900"/>
          </a:xfrm>
          <a:prstGeom prst="rect">
            <a:avLst/>
          </a:prstGeom>
          <a:noFill/>
          <a:ln>
            <a:noFill/>
          </a:ln>
        </p:spPr>
        <p:txBody>
          <a:bodyPr spcFirstLastPara="1" wrap="square" lIns="90000"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indent="0">
              <a:spcBef>
                <a:spcPts val="0"/>
              </a:spcBef>
              <a:buFont typeface="Arial"/>
              <a:buNone/>
            </a:pPr>
            <a:r>
              <a:rPr lang="en-GB" sz="2000" dirty="0"/>
              <a:t>Advanced caching, support for responses &gt; 6MB</a:t>
            </a:r>
          </a:p>
        </p:txBody>
      </p:sp>
      <p:sp>
        <p:nvSpPr>
          <p:cNvPr id="26" name="Google Shape;69;p8">
            <a:extLst>
              <a:ext uri="{FF2B5EF4-FFF2-40B4-BE49-F238E27FC236}">
                <a16:creationId xmlns:a16="http://schemas.microsoft.com/office/drawing/2014/main" id="{9976F6CE-7257-284B-A468-F2574DF54CE1}"/>
              </a:ext>
            </a:extLst>
          </p:cNvPr>
          <p:cNvSpPr txBox="1">
            <a:spLocks/>
          </p:cNvSpPr>
          <p:nvPr/>
        </p:nvSpPr>
        <p:spPr>
          <a:xfrm>
            <a:off x="3220175" y="5712367"/>
            <a:ext cx="8514600" cy="707847"/>
          </a:xfrm>
          <a:prstGeom prst="rect">
            <a:avLst/>
          </a:prstGeom>
          <a:noFill/>
          <a:ln>
            <a:noFill/>
          </a:ln>
        </p:spPr>
        <p:txBody>
          <a:bodyPr spcFirstLastPara="1" wrap="square" lIns="90000"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indent="0">
              <a:spcBef>
                <a:spcPts val="0"/>
              </a:spcBef>
              <a:buFont typeface="Arial"/>
              <a:buNone/>
            </a:pPr>
            <a:r>
              <a:rPr lang="en-GB" sz="2000" dirty="0"/>
              <a:t>Request/Response processing, authentication/authorization, other customization</a:t>
            </a:r>
          </a:p>
        </p:txBody>
      </p:sp>
    </p:spTree>
    <p:extLst>
      <p:ext uri="{BB962C8B-B14F-4D97-AF65-F5344CB8AC3E}">
        <p14:creationId xmlns:p14="http://schemas.microsoft.com/office/powerpoint/2010/main" val="3632482204"/>
      </p:ext>
    </p:extLst>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2813C-60DA-D347-97AF-68D7CAA76976}"/>
              </a:ext>
            </a:extLst>
          </p:cNvPr>
          <p:cNvSpPr>
            <a:spLocks noGrp="1"/>
          </p:cNvSpPr>
          <p:nvPr>
            <p:ph type="title"/>
          </p:nvPr>
        </p:nvSpPr>
        <p:spPr/>
        <p:txBody>
          <a:bodyPr/>
          <a:lstStyle/>
          <a:p>
            <a:r>
              <a:rPr lang="en-US" dirty="0"/>
              <a:t>Defeating the 6MB Limit</a:t>
            </a:r>
          </a:p>
        </p:txBody>
      </p:sp>
      <p:sp>
        <p:nvSpPr>
          <p:cNvPr id="3" name="Text Placeholder 2">
            <a:extLst>
              <a:ext uri="{FF2B5EF4-FFF2-40B4-BE49-F238E27FC236}">
                <a16:creationId xmlns:a16="http://schemas.microsoft.com/office/drawing/2014/main" id="{16164528-6C44-F941-A426-EFBAEA371261}"/>
              </a:ext>
            </a:extLst>
          </p:cNvPr>
          <p:cNvSpPr>
            <a:spLocks noGrp="1"/>
          </p:cNvSpPr>
          <p:nvPr>
            <p:ph type="body" idx="1"/>
          </p:nvPr>
        </p:nvSpPr>
        <p:spPr/>
        <p:txBody>
          <a:bodyPr/>
          <a:lstStyle/>
          <a:p>
            <a:pPr marL="114300" indent="0">
              <a:buNone/>
            </a:pPr>
            <a:endParaRPr lang="en-US" dirty="0"/>
          </a:p>
          <a:p>
            <a:pPr marL="114300" indent="0">
              <a:buNone/>
            </a:pPr>
            <a:endParaRPr lang="en-US" dirty="0"/>
          </a:p>
        </p:txBody>
      </p:sp>
      <p:sp>
        <p:nvSpPr>
          <p:cNvPr id="48" name="TextBox 47">
            <a:extLst>
              <a:ext uri="{FF2B5EF4-FFF2-40B4-BE49-F238E27FC236}">
                <a16:creationId xmlns:a16="http://schemas.microsoft.com/office/drawing/2014/main" id="{CC6EF3F5-31F8-974C-83C8-C9AFC80DCC87}"/>
              </a:ext>
            </a:extLst>
          </p:cNvPr>
          <p:cNvSpPr txBox="1"/>
          <p:nvPr/>
        </p:nvSpPr>
        <p:spPr>
          <a:xfrm>
            <a:off x="838200" y="1859677"/>
            <a:ext cx="7442495" cy="400110"/>
          </a:xfrm>
          <a:prstGeom prst="rect">
            <a:avLst/>
          </a:prstGeom>
          <a:noFill/>
        </p:spPr>
        <p:txBody>
          <a:bodyPr wrap="square" rtlCol="0">
            <a:spAutoFit/>
          </a:bodyPr>
          <a:lstStyle/>
          <a:p>
            <a:r>
              <a:rPr lang="en-US" sz="2000" dirty="0">
                <a:latin typeface="Consolas" panose="020B0609020204030204" pitchFamily="49" charset="0"/>
                <a:cs typeface="Consolas" panose="020B0609020204030204" pitchFamily="49" charset="0"/>
              </a:rPr>
              <a:t>GET /</a:t>
            </a:r>
            <a:r>
              <a:rPr lang="en-US" sz="2000" dirty="0" err="1">
                <a:latin typeface="Consolas" panose="020B0609020204030204" pitchFamily="49" charset="0"/>
                <a:cs typeface="Consolas" panose="020B0609020204030204" pitchFamily="49" charset="0"/>
              </a:rPr>
              <a:t>iiif</a:t>
            </a:r>
            <a:r>
              <a:rPr lang="en-US" sz="2000" dirty="0">
                <a:latin typeface="Consolas" panose="020B0609020204030204" pitchFamily="49" charset="0"/>
                <a:cs typeface="Consolas" panose="020B0609020204030204" pitchFamily="49" charset="0"/>
              </a:rPr>
              <a:t>/2/12345/square/full/0/</a:t>
            </a:r>
            <a:r>
              <a:rPr lang="en-US" sz="2000" dirty="0" err="1">
                <a:latin typeface="Consolas" panose="020B0609020204030204" pitchFamily="49" charset="0"/>
                <a:cs typeface="Consolas" panose="020B0609020204030204" pitchFamily="49" charset="0"/>
              </a:rPr>
              <a:t>default.jpg</a:t>
            </a:r>
            <a:endParaRPr lang="en-US" sz="2000"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0530032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2813C-60DA-D347-97AF-68D7CAA76976}"/>
              </a:ext>
            </a:extLst>
          </p:cNvPr>
          <p:cNvSpPr>
            <a:spLocks noGrp="1"/>
          </p:cNvSpPr>
          <p:nvPr>
            <p:ph type="title"/>
          </p:nvPr>
        </p:nvSpPr>
        <p:spPr/>
        <p:txBody>
          <a:bodyPr/>
          <a:lstStyle/>
          <a:p>
            <a:r>
              <a:rPr lang="en-US" dirty="0"/>
              <a:t>Defeating the 6MB Limit</a:t>
            </a:r>
          </a:p>
        </p:txBody>
      </p:sp>
      <p:sp>
        <p:nvSpPr>
          <p:cNvPr id="3" name="Text Placeholder 2">
            <a:extLst>
              <a:ext uri="{FF2B5EF4-FFF2-40B4-BE49-F238E27FC236}">
                <a16:creationId xmlns:a16="http://schemas.microsoft.com/office/drawing/2014/main" id="{16164528-6C44-F941-A426-EFBAEA371261}"/>
              </a:ext>
            </a:extLst>
          </p:cNvPr>
          <p:cNvSpPr>
            <a:spLocks noGrp="1"/>
          </p:cNvSpPr>
          <p:nvPr>
            <p:ph type="body" idx="1"/>
          </p:nvPr>
        </p:nvSpPr>
        <p:spPr/>
        <p:txBody>
          <a:bodyPr/>
          <a:lstStyle/>
          <a:p>
            <a:pPr marL="114300" indent="0">
              <a:buNone/>
            </a:pPr>
            <a:endParaRPr lang="en-US" dirty="0"/>
          </a:p>
          <a:p>
            <a:pPr marL="114300" indent="0">
              <a:buNone/>
            </a:pPr>
            <a:endParaRPr lang="en-US" dirty="0"/>
          </a:p>
        </p:txBody>
      </p:sp>
      <p:pic>
        <p:nvPicPr>
          <p:cNvPr id="9" name="Graphic 8">
            <a:extLst>
              <a:ext uri="{FF2B5EF4-FFF2-40B4-BE49-F238E27FC236}">
                <a16:creationId xmlns:a16="http://schemas.microsoft.com/office/drawing/2014/main" id="{7A822A0D-8FF9-6D42-B8BE-B16AC5E58A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66573" y="351527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Graphic 24">
            <a:extLst>
              <a:ext uri="{FF2B5EF4-FFF2-40B4-BE49-F238E27FC236}">
                <a16:creationId xmlns:a16="http://schemas.microsoft.com/office/drawing/2014/main" id="{FB51D2CE-F4FE-B949-88FB-17CECF45D9C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8661" y="3508928"/>
            <a:ext cx="46990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Arrow Connector 10">
            <a:extLst>
              <a:ext uri="{FF2B5EF4-FFF2-40B4-BE49-F238E27FC236}">
                <a16:creationId xmlns:a16="http://schemas.microsoft.com/office/drawing/2014/main" id="{D16A05B9-1D9B-504B-AF59-5993678232AB}"/>
              </a:ext>
            </a:extLst>
          </p:cNvPr>
          <p:cNvCxnSpPr>
            <a:cxnSpLocks/>
          </p:cNvCxnSpPr>
          <p:nvPr/>
        </p:nvCxnSpPr>
        <p:spPr>
          <a:xfrm>
            <a:off x="1628561" y="3688221"/>
            <a:ext cx="1338012" cy="0"/>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CC6EF3F5-31F8-974C-83C8-C9AFC80DCC87}"/>
              </a:ext>
            </a:extLst>
          </p:cNvPr>
          <p:cNvSpPr txBox="1"/>
          <p:nvPr/>
        </p:nvSpPr>
        <p:spPr>
          <a:xfrm>
            <a:off x="838200" y="1859677"/>
            <a:ext cx="7442495" cy="400110"/>
          </a:xfrm>
          <a:prstGeom prst="rect">
            <a:avLst/>
          </a:prstGeom>
          <a:noFill/>
        </p:spPr>
        <p:txBody>
          <a:bodyPr wrap="square" rtlCol="0">
            <a:spAutoFit/>
          </a:bodyPr>
          <a:lstStyle/>
          <a:p>
            <a:r>
              <a:rPr lang="en-US" sz="2000" dirty="0">
                <a:latin typeface="Consolas" panose="020B0609020204030204" pitchFamily="49" charset="0"/>
                <a:cs typeface="Consolas" panose="020B0609020204030204" pitchFamily="49" charset="0"/>
              </a:rPr>
              <a:t>GET /</a:t>
            </a:r>
            <a:r>
              <a:rPr lang="en-US" sz="2000" dirty="0" err="1">
                <a:latin typeface="Consolas" panose="020B0609020204030204" pitchFamily="49" charset="0"/>
                <a:cs typeface="Consolas" panose="020B0609020204030204" pitchFamily="49" charset="0"/>
              </a:rPr>
              <a:t>iiif</a:t>
            </a:r>
            <a:r>
              <a:rPr lang="en-US" sz="2000" dirty="0">
                <a:latin typeface="Consolas" panose="020B0609020204030204" pitchFamily="49" charset="0"/>
                <a:cs typeface="Consolas" panose="020B0609020204030204" pitchFamily="49" charset="0"/>
              </a:rPr>
              <a:t>/2/12345/square/full/0/</a:t>
            </a:r>
            <a:r>
              <a:rPr lang="en-US" sz="2000" dirty="0" err="1">
                <a:latin typeface="Consolas" panose="020B0609020204030204" pitchFamily="49" charset="0"/>
                <a:cs typeface="Consolas" panose="020B0609020204030204" pitchFamily="49" charset="0"/>
              </a:rPr>
              <a:t>default.jpg</a:t>
            </a:r>
            <a:endParaRPr lang="en-US" sz="2000" dirty="0">
              <a:latin typeface="Consolas" panose="020B0609020204030204" pitchFamily="49" charset="0"/>
              <a:cs typeface="Consolas" panose="020B0609020204030204" pitchFamily="49" charset="0"/>
            </a:endParaRPr>
          </a:p>
        </p:txBody>
      </p:sp>
      <p:sp>
        <p:nvSpPr>
          <p:cNvPr id="54" name="TextBox 53">
            <a:extLst>
              <a:ext uri="{FF2B5EF4-FFF2-40B4-BE49-F238E27FC236}">
                <a16:creationId xmlns:a16="http://schemas.microsoft.com/office/drawing/2014/main" id="{B3F0E27B-6810-5E4F-97B3-35F9F1706E7E}"/>
              </a:ext>
            </a:extLst>
          </p:cNvPr>
          <p:cNvSpPr txBox="1"/>
          <p:nvPr/>
        </p:nvSpPr>
        <p:spPr>
          <a:xfrm>
            <a:off x="2723730" y="3979653"/>
            <a:ext cx="942887" cy="461665"/>
          </a:xfrm>
          <a:prstGeom prst="rect">
            <a:avLst/>
          </a:prstGeom>
          <a:noFill/>
        </p:spPr>
        <p:txBody>
          <a:bodyPr wrap="none" rtlCol="0">
            <a:spAutoFit/>
          </a:bodyPr>
          <a:lstStyle/>
          <a:p>
            <a:pPr algn="ctr"/>
            <a:r>
              <a:rPr lang="en-US" sz="1200" dirty="0">
                <a:solidFill>
                  <a:srgbClr val="4D27AA"/>
                </a:solidFill>
              </a:rPr>
              <a:t>CloudFront</a:t>
            </a:r>
          </a:p>
          <a:p>
            <a:pPr algn="ctr"/>
            <a:r>
              <a:rPr lang="en-US" sz="1200" dirty="0">
                <a:solidFill>
                  <a:srgbClr val="4D27AA"/>
                </a:solidFill>
              </a:rPr>
              <a:t>Distribution</a:t>
            </a:r>
          </a:p>
        </p:txBody>
      </p:sp>
      <p:sp>
        <p:nvSpPr>
          <p:cNvPr id="55" name="TextBox 54">
            <a:extLst>
              <a:ext uri="{FF2B5EF4-FFF2-40B4-BE49-F238E27FC236}">
                <a16:creationId xmlns:a16="http://schemas.microsoft.com/office/drawing/2014/main" id="{964C4F6D-8E32-174E-A7FE-40AECFDE57DD}"/>
              </a:ext>
            </a:extLst>
          </p:cNvPr>
          <p:cNvSpPr txBox="1"/>
          <p:nvPr/>
        </p:nvSpPr>
        <p:spPr>
          <a:xfrm>
            <a:off x="1019953" y="3979653"/>
            <a:ext cx="747320" cy="461665"/>
          </a:xfrm>
          <a:prstGeom prst="rect">
            <a:avLst/>
          </a:prstGeom>
          <a:noFill/>
        </p:spPr>
        <p:txBody>
          <a:bodyPr wrap="none" rtlCol="0">
            <a:spAutoFit/>
          </a:bodyPr>
          <a:lstStyle/>
          <a:p>
            <a:pPr algn="ctr"/>
            <a:r>
              <a:rPr lang="en-US" sz="1200" dirty="0"/>
              <a:t>Client</a:t>
            </a:r>
          </a:p>
          <a:p>
            <a:pPr algn="ctr"/>
            <a:r>
              <a:rPr lang="en-US" sz="1200" dirty="0"/>
              <a:t>Browser</a:t>
            </a:r>
          </a:p>
        </p:txBody>
      </p:sp>
      <p:sp>
        <p:nvSpPr>
          <p:cNvPr id="58" name="TextBox 57">
            <a:extLst>
              <a:ext uri="{FF2B5EF4-FFF2-40B4-BE49-F238E27FC236}">
                <a16:creationId xmlns:a16="http://schemas.microsoft.com/office/drawing/2014/main" id="{693BA189-A9D7-C447-ACB8-7A6B690BDD5D}"/>
              </a:ext>
            </a:extLst>
          </p:cNvPr>
          <p:cNvSpPr txBox="1"/>
          <p:nvPr/>
        </p:nvSpPr>
        <p:spPr>
          <a:xfrm>
            <a:off x="1913527" y="3403090"/>
            <a:ext cx="755336" cy="276999"/>
          </a:xfrm>
          <a:prstGeom prst="rect">
            <a:avLst/>
          </a:prstGeom>
          <a:noFill/>
        </p:spPr>
        <p:txBody>
          <a:bodyPr wrap="none" rtlCol="0">
            <a:spAutoFit/>
          </a:bodyPr>
          <a:lstStyle/>
          <a:p>
            <a:pPr algn="ctr"/>
            <a:r>
              <a:rPr lang="en-US" sz="1200" dirty="0">
                <a:solidFill>
                  <a:srgbClr val="002060"/>
                </a:solidFill>
              </a:rPr>
              <a:t>Request</a:t>
            </a:r>
          </a:p>
        </p:txBody>
      </p:sp>
      <p:grpSp>
        <p:nvGrpSpPr>
          <p:cNvPr id="28" name="Group 27">
            <a:extLst>
              <a:ext uri="{FF2B5EF4-FFF2-40B4-BE49-F238E27FC236}">
                <a16:creationId xmlns:a16="http://schemas.microsoft.com/office/drawing/2014/main" id="{31447061-3E07-6247-963E-C7FC41A34BE1}"/>
              </a:ext>
            </a:extLst>
          </p:cNvPr>
          <p:cNvGrpSpPr/>
          <p:nvPr/>
        </p:nvGrpSpPr>
        <p:grpSpPr>
          <a:xfrm>
            <a:off x="1628561" y="3688221"/>
            <a:ext cx="1338012" cy="112644"/>
            <a:chOff x="2161298" y="2148071"/>
            <a:chExt cx="1338012" cy="112644"/>
          </a:xfrm>
        </p:grpSpPr>
        <p:cxnSp>
          <p:nvCxnSpPr>
            <p:cNvPr id="29" name="Straight Arrow Connector 28">
              <a:extLst>
                <a:ext uri="{FF2B5EF4-FFF2-40B4-BE49-F238E27FC236}">
                  <a16:creationId xmlns:a16="http://schemas.microsoft.com/office/drawing/2014/main" id="{A3A8433F-4DCD-DE40-A73B-439D652FDC6D}"/>
                </a:ext>
              </a:extLst>
            </p:cNvPr>
            <p:cNvCxnSpPr>
              <a:cxnSpLocks/>
            </p:cNvCxnSpPr>
            <p:nvPr/>
          </p:nvCxnSpPr>
          <p:spPr>
            <a:xfrm>
              <a:off x="2161298" y="2148071"/>
              <a:ext cx="1338012" cy="0"/>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EC1D5009-890C-7740-B01B-AF646F340BFF}"/>
                </a:ext>
              </a:extLst>
            </p:cNvPr>
            <p:cNvCxnSpPr>
              <a:cxnSpLocks/>
            </p:cNvCxnSpPr>
            <p:nvPr/>
          </p:nvCxnSpPr>
          <p:spPr>
            <a:xfrm>
              <a:off x="2161298" y="2260715"/>
              <a:ext cx="1338012" cy="0"/>
            </a:xfrm>
            <a:prstGeom prst="straightConnector1">
              <a:avLst/>
            </a:prstGeom>
            <a:ln w="12700">
              <a:solidFill>
                <a:srgbClr val="545B64"/>
              </a:solidFill>
              <a:headEnd type="arrow" w="med" len="sm"/>
              <a:tailEnd type="none" w="med" len="sm"/>
            </a:ln>
          </p:spPr>
          <p:style>
            <a:lnRef idx="1">
              <a:schemeClr val="accent1"/>
            </a:lnRef>
            <a:fillRef idx="0">
              <a:schemeClr val="accent1"/>
            </a:fillRef>
            <a:effectRef idx="0">
              <a:schemeClr val="accent1"/>
            </a:effectRef>
            <a:fontRef idx="minor">
              <a:schemeClr val="tx1"/>
            </a:fontRef>
          </p:style>
        </p:cxnSp>
      </p:grpSp>
      <p:sp>
        <p:nvSpPr>
          <p:cNvPr id="31" name="TextBox 30">
            <a:extLst>
              <a:ext uri="{FF2B5EF4-FFF2-40B4-BE49-F238E27FC236}">
                <a16:creationId xmlns:a16="http://schemas.microsoft.com/office/drawing/2014/main" id="{0570AD8E-EE0A-3943-8723-13FC51111922}"/>
              </a:ext>
            </a:extLst>
          </p:cNvPr>
          <p:cNvSpPr txBox="1"/>
          <p:nvPr/>
        </p:nvSpPr>
        <p:spPr>
          <a:xfrm>
            <a:off x="1854218" y="3792703"/>
            <a:ext cx="873957" cy="276999"/>
          </a:xfrm>
          <a:prstGeom prst="rect">
            <a:avLst/>
          </a:prstGeom>
          <a:noFill/>
        </p:spPr>
        <p:txBody>
          <a:bodyPr wrap="none" rtlCol="0">
            <a:spAutoFit/>
          </a:bodyPr>
          <a:lstStyle/>
          <a:p>
            <a:pPr algn="ctr"/>
            <a:r>
              <a:rPr lang="en-US" sz="1200" dirty="0">
                <a:solidFill>
                  <a:srgbClr val="002060"/>
                </a:solidFill>
              </a:rPr>
              <a:t>Response</a:t>
            </a:r>
          </a:p>
        </p:txBody>
      </p:sp>
    </p:spTree>
    <p:extLst>
      <p:ext uri="{BB962C8B-B14F-4D97-AF65-F5344CB8AC3E}">
        <p14:creationId xmlns:p14="http://schemas.microsoft.com/office/powerpoint/2010/main" val="5231881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767</TotalTime>
  <Words>2435</Words>
  <Application>Microsoft Macintosh PowerPoint</Application>
  <PresentationFormat>Widescreen</PresentationFormat>
  <Paragraphs>301</Paragraphs>
  <Slides>20</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Consolas</vt:lpstr>
      <vt:lpstr>Office Theme</vt:lpstr>
      <vt:lpstr>serverless-iiif: Putting the SAM in Samvera  Samvera Connect October 21, 2021</vt:lpstr>
      <vt:lpstr>2020 Limitations &amp; Future Work</vt:lpstr>
      <vt:lpstr>2021 Updates</vt:lpstr>
      <vt:lpstr>From nulib to samvera-labs</vt:lpstr>
      <vt:lpstr>How it Started</vt:lpstr>
      <vt:lpstr>How it Started</vt:lpstr>
      <vt:lpstr>How it’s Going</vt:lpstr>
      <vt:lpstr>Defeating the 6MB Limit</vt:lpstr>
      <vt:lpstr>Defeating the 6MB Limit</vt:lpstr>
      <vt:lpstr>Defeating the 6MB Limit</vt:lpstr>
      <vt:lpstr>Defeating the 6MB Limit</vt:lpstr>
      <vt:lpstr>Defeating the 6MB Limit</vt:lpstr>
      <vt:lpstr>Defeating the 6MB Limit</vt:lpstr>
      <vt:lpstr>Defeating the 6MB Limit</vt:lpstr>
      <vt:lpstr>Defeating the 6MB Limit</vt:lpstr>
      <vt:lpstr>Request/Response Functions</vt:lpstr>
      <vt:lpstr>Viewer Request Function</vt:lpstr>
      <vt:lpstr>Viewer Response Function</vt:lpstr>
      <vt:lpstr>Origin Request/Response</vt:lpstr>
      <vt:lpstr>Questions?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serverless-iiif: Putting the SAM in Samvera  10/21/2020 Samvera Connect 2021</dc:title>
  <cp:lastModifiedBy>Michael B. Klein</cp:lastModifiedBy>
  <cp:revision>26</cp:revision>
  <dcterms:modified xsi:type="dcterms:W3CDTF">2021-10-21T15:33:31Z</dcterms:modified>
</cp:coreProperties>
</file>