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amvera/maintenance/blob/main/templates/SUPPORT.m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amvera/maintenance/blob/main/templates/SUPPORT.md" TargetMode="External"/><Relationship Id="rId3" Type="http://schemas.openxmlformats.org/officeDocument/2006/relationships/hyperlink" Target="https://samvera.atlassian.net/wiki/spaces/samvera/pages/405211682/Getting+Started+in+the+Samvera+Community#Join-the-Samvera-Slack-workspace" TargetMode="External"/><Relationship Id="rId4" Type="http://schemas.openxmlformats.org/officeDocument/2006/relationships/hyperlink" Target="https://samvera.atlassian.net/wiki/spaces/samvera/pages/405211682/Getting+Started+in+the+Samvera+Communit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amvera/hyrax/pull/521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orgs/samvera/teams/contributor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984121a5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984121a5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984121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984121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Samvera ecosystem is like my garden there are beds that have been </a:t>
            </a:r>
            <a:r>
              <a:rPr lang="en"/>
              <a:t>neglected</a:t>
            </a:r>
            <a:r>
              <a:rPr lang="en"/>
              <a:t> and are overgrown with weeds (out of date dependencies, failing CI builds, bad links in documentation, etc.), beds that are underutilized and could something planted (improvements and new features), or beds that are doing well but just need a little weeding and pruning (bug fixes, documentation improvements, remove deprecation warnings).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984121a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984121a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Pull requests are the tool we have for making changes in version controlled pieces of the Samvera ecosystem in GitHub.  In GitLab these are called merge requests.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984121a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984121a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an issue for wiki links in </a:t>
            </a:r>
            <a:r>
              <a:rPr lang="en" u="sng">
                <a:solidFill>
                  <a:schemeClr val="hlink"/>
                </a:solidFill>
                <a:hlinkClick r:id="rId2"/>
              </a:rPr>
              <a:t>https://github.com/samvera/maintenance/blob/main/templates/SUPPORT.md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984121a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984121a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online GitHub editor to fix wiki links in </a:t>
            </a:r>
            <a:r>
              <a:rPr lang="en" u="sng">
                <a:solidFill>
                  <a:schemeClr val="hlink"/>
                </a:solidFill>
                <a:hlinkClick r:id="rId2"/>
              </a:rPr>
              <a:t>https://github.com/samvera/maintenance/blob/main/templates/SUPPORT.md</a:t>
            </a:r>
            <a:r>
              <a:rPr lang="en"/>
              <a:t> </a:t>
            </a:r>
            <a:br>
              <a:rPr lang="en"/>
            </a:br>
            <a:r>
              <a:rPr lang="en"/>
              <a:t>Links should be </a:t>
            </a:r>
            <a:r>
              <a:rPr lang="en" u="sng">
                <a:solidFill>
                  <a:schemeClr val="hlink"/>
                </a:solidFill>
                <a:hlinkClick r:id="rId3"/>
              </a:rPr>
              <a:t>https://samvera.atlassian.net/wiki/spaces/samvera/pages/405211682/Getting+Started+in+the+Samvera+Community#Join-the-Samvera-Slack-workspace</a:t>
            </a:r>
            <a:r>
              <a:rPr lang="en"/>
              <a:t> and </a:t>
            </a:r>
            <a:r>
              <a:rPr lang="en" u="sng">
                <a:solidFill>
                  <a:schemeClr val="hlink"/>
                </a:solidFill>
                <a:hlinkClick r:id="rId4"/>
              </a:rPr>
              <a:t>https://samvera.atlassian.net/wiki/spaces/samvera/pages/405211682/Getting+Started+in+the+Samvera+Community</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984121a5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984121a5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 link for new pull request into #dev slack to get a reviewer.</a:t>
            </a:r>
            <a:endParaRPr/>
          </a:p>
          <a:p>
            <a:pPr indent="0" lvl="0" marL="0" rtl="0" algn="l">
              <a:spcBef>
                <a:spcPts val="0"/>
              </a:spcBef>
              <a:spcAft>
                <a:spcPts val="0"/>
              </a:spcAft>
              <a:buNone/>
            </a:pPr>
            <a:r>
              <a:rPr lang="en"/>
              <a:t>Take a look at </a:t>
            </a:r>
            <a:r>
              <a:rPr lang="en" u="sng">
                <a:solidFill>
                  <a:schemeClr val="hlink"/>
                </a:solidFill>
                <a:hlinkClick r:id="rId2"/>
              </a:rPr>
              <a:t>https://github.com/samvera/hyrax/pull/5217</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984121a5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984121a5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Merge pull request that hopefully got approved.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984121a5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984121a5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about getting added to </a:t>
            </a:r>
            <a:r>
              <a:rPr lang="en" u="sng">
                <a:solidFill>
                  <a:schemeClr val="hlink"/>
                </a:solidFill>
                <a:hlinkClick r:id="rId2"/>
              </a:rPr>
              <a:t>https://github.com/orgs/samvera/teams/contributors</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984121a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984121a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last link was shared and discussed in Samvera slack a few years ago and was formative for me about code reviews.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amvera.atlassian.net/wiki/spaces/samvera/pages/405211059/Notes+from+Tech+Meetings+and+Calls" TargetMode="External"/><Relationship Id="rId4" Type="http://schemas.openxmlformats.org/officeDocument/2006/relationships/hyperlink" Target="https://samvera.atlassian.net/wiki/spaces/samvera/pages/405211682/Getting+Started+in+the+Samvera+Community#Join-the-Samvera-Slack-workspace" TargetMode="External"/><Relationship Id="rId5" Type="http://schemas.openxmlformats.org/officeDocument/2006/relationships/hyperlink" Target="https://groups.google.com/forum/#!forum/samvera-tech/jo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ocs.github.com/en/github/collaborating-with-pull-requests/proposing-changes-to-your-work-with-pull-requests/about-pull-reques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github.com/samvera/maintenance/blob/main/script/grant_revoke_gem_authority.rb"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amvera.github.io/how-to-pr.html" TargetMode="External"/><Relationship Id="rId4" Type="http://schemas.openxmlformats.org/officeDocument/2006/relationships/hyperlink" Target="https://github.com/samvera/maintenance/blob/main/CONTRIBUTING.md" TargetMode="External"/><Relationship Id="rId5" Type="http://schemas.openxmlformats.org/officeDocument/2006/relationships/hyperlink" Target="https://samvera.github.io/review.html" TargetMode="External"/><Relationship Id="rId6" Type="http://schemas.openxmlformats.org/officeDocument/2006/relationships/hyperlink" Target="https://samvera.github.io/pr-checklist.html" TargetMode="External"/><Relationship Id="rId7" Type="http://schemas.openxmlformats.org/officeDocument/2006/relationships/hyperlink" Target="https://medium.com/@sandya.sankarram/unlearning-toxic-behaviors-in-a-code-review-culture-b7c295452a3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109513"/>
            <a:ext cx="8520600" cy="982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600"/>
              <a:t>Pulling weeds and planting seeds:</a:t>
            </a:r>
            <a:r>
              <a:rPr b="1" lang="en" sz="1100"/>
              <a:t> </a:t>
            </a:r>
            <a:br>
              <a:rPr b="1" lang="en" sz="1100"/>
            </a:br>
            <a:r>
              <a:rPr b="1" lang="en" sz="2400"/>
              <a:t>Tending the Samvera ecosystem through pull requests</a:t>
            </a:r>
            <a:endParaRPr sz="2400"/>
          </a:p>
        </p:txBody>
      </p:sp>
      <p:sp>
        <p:nvSpPr>
          <p:cNvPr id="55" name="Google Shape;55;p13"/>
          <p:cNvSpPr txBox="1"/>
          <p:nvPr>
            <p:ph idx="1" type="subTitle"/>
          </p:nvPr>
        </p:nvSpPr>
        <p:spPr>
          <a:xfrm>
            <a:off x="311700" y="3977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t>Chris Colvard</a:t>
            </a:r>
            <a:endParaRPr/>
          </a:p>
          <a:p>
            <a:pPr indent="0" lvl="0" marL="0" rtl="0" algn="ctr">
              <a:spcBef>
                <a:spcPts val="0"/>
              </a:spcBef>
              <a:spcAft>
                <a:spcPts val="0"/>
              </a:spcAft>
              <a:buNone/>
            </a:pPr>
            <a:r>
              <a:rPr lang="en"/>
              <a:t>Avalon Media System</a:t>
            </a:r>
            <a:endParaRPr/>
          </a:p>
          <a:p>
            <a:pPr indent="0" lvl="0" marL="0" rtl="0" algn="ctr">
              <a:spcBef>
                <a:spcPts val="0"/>
              </a:spcBef>
              <a:spcAft>
                <a:spcPts val="0"/>
              </a:spcAft>
              <a:buNone/>
            </a:pPr>
            <a:r>
              <a:rPr lang="en"/>
              <a:t>Indiana University Libraries</a:t>
            </a:r>
            <a:endParaRPr/>
          </a:p>
        </p:txBody>
      </p:sp>
      <p:pic>
        <p:nvPicPr>
          <p:cNvPr id="56" name="Google Shape;56;p13"/>
          <p:cNvPicPr preferRelativeResize="0"/>
          <p:nvPr/>
        </p:nvPicPr>
        <p:blipFill>
          <a:blip r:embed="rId3">
            <a:alphaModFix/>
          </a:blip>
          <a:stretch>
            <a:fillRect/>
          </a:stretch>
        </p:blipFill>
        <p:spPr>
          <a:xfrm>
            <a:off x="3093875" y="268150"/>
            <a:ext cx="2956251" cy="295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 in touch!</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Samvera tech calls</a:t>
            </a:r>
            <a:r>
              <a:rPr lang="en"/>
              <a:t> (Wednesdays 9 Pacific / 12 Eastern / 5PM GMT)</a:t>
            </a:r>
            <a:br>
              <a:rPr lang="en"/>
            </a:br>
            <a:r>
              <a:rPr lang="en" u="sng">
                <a:solidFill>
                  <a:schemeClr val="hlink"/>
                </a:solidFill>
                <a:hlinkClick r:id="rId3"/>
              </a:rPr>
              <a:t>https://samvera.atlassian.net/wiki/spaces/samvera/pages/405211059/Notes+from+Tech+Meetings+and+Calls</a:t>
            </a:r>
            <a:endParaRPr/>
          </a:p>
          <a:p>
            <a:pPr indent="0" lvl="0" marL="0" rtl="0" algn="l">
              <a:spcBef>
                <a:spcPts val="1200"/>
              </a:spcBef>
              <a:spcAft>
                <a:spcPts val="0"/>
              </a:spcAft>
              <a:buNone/>
            </a:pPr>
            <a:r>
              <a:rPr b="1" lang="en"/>
              <a:t>Slack</a:t>
            </a:r>
            <a:r>
              <a:rPr lang="en"/>
              <a:t> (#dev, #avalon, #documentation, #devops, #hyku, #hyrax, #valkyrie, etc.)</a:t>
            </a:r>
            <a:br>
              <a:rPr lang="en"/>
            </a:br>
            <a:r>
              <a:rPr lang="en" u="sng">
                <a:solidFill>
                  <a:schemeClr val="hlink"/>
                </a:solidFill>
                <a:hlinkClick r:id="rId4"/>
              </a:rPr>
              <a:t>https://samvera.atlassian.net/wiki/spaces/samvera/pages/405211682/Getting+Started+in+the+Samvera+Community#Join-the-Samvera-Slack-workspace</a:t>
            </a:r>
            <a:endParaRPr/>
          </a:p>
          <a:p>
            <a:pPr indent="0" lvl="0" marL="0" rtl="0" algn="l">
              <a:spcBef>
                <a:spcPts val="1200"/>
              </a:spcBef>
              <a:spcAft>
                <a:spcPts val="1200"/>
              </a:spcAft>
              <a:buNone/>
            </a:pPr>
            <a:r>
              <a:rPr b="1" lang="en"/>
              <a:t>Mailing list</a:t>
            </a:r>
            <a:r>
              <a:rPr lang="en"/>
              <a:t> (samvera-tech)</a:t>
            </a:r>
            <a:br>
              <a:rPr lang="en"/>
            </a:br>
            <a:r>
              <a:rPr lang="en" u="sng">
                <a:solidFill>
                  <a:schemeClr val="hlink"/>
                </a:solidFill>
                <a:hlinkClick r:id="rId5"/>
              </a:rPr>
              <a:t>https://groups.google.com/forum/#!forum/samvera-tech/join</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Garden</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2617624" y="286213"/>
            <a:ext cx="6094751" cy="457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ctrTitle"/>
          </p:nvPr>
        </p:nvSpPr>
        <p:spPr>
          <a:xfrm>
            <a:off x="311700" y="744575"/>
            <a:ext cx="8520600" cy="1089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a pull request?</a:t>
            </a:r>
            <a:endParaRPr/>
          </a:p>
        </p:txBody>
      </p:sp>
      <p:sp>
        <p:nvSpPr>
          <p:cNvPr id="69" name="Google Shape;69;p15"/>
          <p:cNvSpPr txBox="1"/>
          <p:nvPr>
            <p:ph idx="1" type="subTitle"/>
          </p:nvPr>
        </p:nvSpPr>
        <p:spPr>
          <a:xfrm>
            <a:off x="311700" y="2032000"/>
            <a:ext cx="8520600" cy="20601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lang="en"/>
              <a:t>Pull requests let you tell others about changes you've pushed to a branch in a repository on GitHub. Once a pull request is opened, you can discuss and review the potential changes with collaborators and add follow-up commits before your changes are merged into the base branch.</a:t>
            </a:r>
            <a:endParaRPr/>
          </a:p>
        </p:txBody>
      </p:sp>
      <p:sp>
        <p:nvSpPr>
          <p:cNvPr id="70" name="Google Shape;70;p15"/>
          <p:cNvSpPr txBox="1"/>
          <p:nvPr/>
        </p:nvSpPr>
        <p:spPr>
          <a:xfrm>
            <a:off x="311700" y="4326450"/>
            <a:ext cx="852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https://docs.github.com/en/github/collaborating-with-pull-requests/proposing-changes-to-your-work-with-pull-requests/about-pull-requests</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Planning a contribution</a:t>
            </a:r>
            <a:endParaRPr/>
          </a:p>
        </p:txBody>
      </p:sp>
      <p:sp>
        <p:nvSpPr>
          <p:cNvPr id="76" name="Google Shape;76;p16"/>
          <p:cNvSpPr txBox="1"/>
          <p:nvPr>
            <p:ph idx="1" type="body"/>
          </p:nvPr>
        </p:nvSpPr>
        <p:spPr>
          <a:xfrm>
            <a:off x="311700" y="1152475"/>
            <a:ext cx="543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Idea for a new feature, improvement, </a:t>
            </a:r>
            <a:br>
              <a:rPr lang="en"/>
            </a:br>
            <a:r>
              <a:rPr lang="en"/>
              <a:t>find a bug, or pick existing ticket</a:t>
            </a:r>
            <a:endParaRPr/>
          </a:p>
          <a:p>
            <a:pPr indent="-342900" lvl="0" marL="457200" rtl="0" algn="l">
              <a:spcBef>
                <a:spcPts val="0"/>
              </a:spcBef>
              <a:spcAft>
                <a:spcPts val="0"/>
              </a:spcAft>
              <a:buSzPts val="1800"/>
              <a:buAutoNum type="arabicPeriod"/>
            </a:pPr>
            <a:r>
              <a:rPr lang="en"/>
              <a:t>Create an issue in GitHub</a:t>
            </a:r>
            <a:endParaRPr/>
          </a:p>
          <a:p>
            <a:pPr indent="-342900" lvl="0" marL="457200" rtl="0" algn="l">
              <a:spcBef>
                <a:spcPts val="0"/>
              </a:spcBef>
              <a:spcAft>
                <a:spcPts val="0"/>
              </a:spcAft>
              <a:buSzPts val="1800"/>
              <a:buAutoNum type="arabicPeriod"/>
            </a:pPr>
            <a:r>
              <a:rPr lang="en"/>
              <a:t>Get feedback</a:t>
            </a:r>
            <a:endParaRPr/>
          </a:p>
          <a:p>
            <a:pPr indent="-317500" lvl="1" marL="914400" rtl="0" algn="l">
              <a:spcBef>
                <a:spcPts val="0"/>
              </a:spcBef>
              <a:spcAft>
                <a:spcPts val="0"/>
              </a:spcAft>
              <a:buSzPts val="1400"/>
              <a:buChar char="○"/>
            </a:pPr>
            <a:r>
              <a:rPr lang="en"/>
              <a:t>GitHub</a:t>
            </a:r>
            <a:endParaRPr/>
          </a:p>
          <a:p>
            <a:pPr indent="-317500" lvl="1" marL="914400" rtl="0" algn="l">
              <a:spcBef>
                <a:spcPts val="0"/>
              </a:spcBef>
              <a:spcAft>
                <a:spcPts val="0"/>
              </a:spcAft>
              <a:buSzPts val="1400"/>
              <a:buChar char="○"/>
            </a:pPr>
            <a:r>
              <a:rPr lang="en"/>
              <a:t>Slack</a:t>
            </a:r>
            <a:endParaRPr/>
          </a:p>
          <a:p>
            <a:pPr indent="-317500" lvl="1" marL="914400" rtl="0" algn="l">
              <a:spcBef>
                <a:spcPts val="0"/>
              </a:spcBef>
              <a:spcAft>
                <a:spcPts val="0"/>
              </a:spcAft>
              <a:buSzPts val="1400"/>
              <a:buChar char="○"/>
            </a:pPr>
            <a:r>
              <a:rPr lang="en"/>
              <a:t>Tech Call</a:t>
            </a:r>
            <a:endParaRPr/>
          </a:p>
          <a:p>
            <a:pPr indent="-317500" lvl="1" marL="914400" rtl="0" algn="l">
              <a:spcBef>
                <a:spcPts val="0"/>
              </a:spcBef>
              <a:spcAft>
                <a:spcPts val="0"/>
              </a:spcAft>
              <a:buSzPts val="1400"/>
              <a:buChar char="○"/>
            </a:pPr>
            <a:r>
              <a:rPr lang="en"/>
              <a:t>Samvera-tech mailing list</a:t>
            </a:r>
            <a:endParaRPr/>
          </a:p>
        </p:txBody>
      </p:sp>
      <p:pic>
        <p:nvPicPr>
          <p:cNvPr id="77" name="Google Shape;77;p16"/>
          <p:cNvPicPr preferRelativeResize="0"/>
          <p:nvPr/>
        </p:nvPicPr>
        <p:blipFill>
          <a:blip r:embed="rId3">
            <a:alphaModFix/>
          </a:blip>
          <a:stretch>
            <a:fillRect/>
          </a:stretch>
        </p:blipFill>
        <p:spPr>
          <a:xfrm rot="5400000">
            <a:off x="4722887" y="979938"/>
            <a:ext cx="4270223" cy="3200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Making a pull request</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lang="en"/>
              <a:t>Fork repository and create branch </a:t>
            </a:r>
            <a:endParaRPr/>
          </a:p>
          <a:p>
            <a:pPr indent="-304165" lvl="1" marL="914400" rtl="0" algn="l">
              <a:spcBef>
                <a:spcPts val="0"/>
              </a:spcBef>
              <a:spcAft>
                <a:spcPts val="0"/>
              </a:spcAft>
              <a:buSzPct val="100000"/>
              <a:buChar char="○"/>
            </a:pPr>
            <a:r>
              <a:rPr lang="en"/>
              <a:t>Or create a branch in samvera repository</a:t>
            </a:r>
            <a:endParaRPr/>
          </a:p>
          <a:p>
            <a:pPr indent="-325755" lvl="0" marL="457200" rtl="0" algn="l">
              <a:spcBef>
                <a:spcPts val="0"/>
              </a:spcBef>
              <a:spcAft>
                <a:spcPts val="0"/>
              </a:spcAft>
              <a:buSzPct val="100000"/>
              <a:buAutoNum type="arabicPeriod"/>
            </a:pPr>
            <a:r>
              <a:rPr lang="en"/>
              <a:t>Make changes and commit</a:t>
            </a:r>
            <a:endParaRPr/>
          </a:p>
          <a:p>
            <a:pPr indent="-304165" lvl="1" marL="914400" rtl="0" algn="l">
              <a:spcBef>
                <a:spcPts val="0"/>
              </a:spcBef>
              <a:spcAft>
                <a:spcPts val="0"/>
              </a:spcAft>
              <a:buSzPct val="100000"/>
              <a:buChar char="○"/>
            </a:pPr>
            <a:r>
              <a:rPr lang="en"/>
              <a:t>Add tests and documentation</a:t>
            </a:r>
            <a:endParaRPr/>
          </a:p>
          <a:p>
            <a:pPr indent="-304165" lvl="1" marL="914400" rtl="0" algn="l">
              <a:spcBef>
                <a:spcPts val="0"/>
              </a:spcBef>
              <a:spcAft>
                <a:spcPts val="0"/>
              </a:spcAft>
              <a:buSzPct val="100000"/>
              <a:buChar char="○"/>
            </a:pPr>
            <a:r>
              <a:rPr lang="en"/>
              <a:t>Check style by running rubocop</a:t>
            </a:r>
            <a:endParaRPr/>
          </a:p>
          <a:p>
            <a:pPr indent="-304165" lvl="1" marL="914400" rtl="0" algn="l">
              <a:spcBef>
                <a:spcPts val="0"/>
              </a:spcBef>
              <a:spcAft>
                <a:spcPts val="0"/>
              </a:spcAft>
              <a:buSzPct val="100000"/>
              <a:buChar char="○"/>
            </a:pPr>
            <a:r>
              <a:rPr lang="en"/>
              <a:t>Run tests with rspec</a:t>
            </a:r>
            <a:endParaRPr/>
          </a:p>
          <a:p>
            <a:pPr indent="-304165" lvl="1" marL="914400" rtl="0" algn="l">
              <a:spcBef>
                <a:spcPts val="0"/>
              </a:spcBef>
              <a:spcAft>
                <a:spcPts val="0"/>
              </a:spcAft>
              <a:buSzPct val="100000"/>
              <a:buChar char="○"/>
            </a:pPr>
            <a:r>
              <a:rPr lang="en"/>
              <a:t>Keep changes scoped to issue</a:t>
            </a:r>
            <a:endParaRPr/>
          </a:p>
          <a:p>
            <a:pPr indent="-304165" lvl="1" marL="914400" rtl="0" algn="l">
              <a:spcBef>
                <a:spcPts val="0"/>
              </a:spcBef>
              <a:spcAft>
                <a:spcPts val="0"/>
              </a:spcAft>
              <a:buSzPct val="100000"/>
              <a:buChar char="○"/>
            </a:pPr>
            <a:r>
              <a:rPr lang="en"/>
              <a:t>Squash commits</a:t>
            </a:r>
            <a:endParaRPr/>
          </a:p>
          <a:p>
            <a:pPr indent="-325755" lvl="0" marL="457200" rtl="0" algn="l">
              <a:spcBef>
                <a:spcPts val="0"/>
              </a:spcBef>
              <a:spcAft>
                <a:spcPts val="0"/>
              </a:spcAft>
              <a:buSzPct val="100000"/>
              <a:buAutoNum type="arabicPeriod"/>
            </a:pPr>
            <a:r>
              <a:rPr lang="en"/>
              <a:t>Push your changes to your branch</a:t>
            </a:r>
            <a:endParaRPr/>
          </a:p>
          <a:p>
            <a:pPr indent="-325755" lvl="0" marL="457200" rtl="0" algn="l">
              <a:spcBef>
                <a:spcPts val="0"/>
              </a:spcBef>
              <a:spcAft>
                <a:spcPts val="0"/>
              </a:spcAft>
              <a:buSzPct val="100000"/>
              <a:buAutoNum type="arabicPeriod"/>
            </a:pPr>
            <a:r>
              <a:rPr lang="en"/>
              <a:t>Open a pull request in GitHub</a:t>
            </a:r>
            <a:endParaRPr/>
          </a:p>
          <a:p>
            <a:pPr indent="-304165" lvl="1" marL="914400" rtl="0" algn="l">
              <a:spcBef>
                <a:spcPts val="0"/>
              </a:spcBef>
              <a:spcAft>
                <a:spcPts val="0"/>
              </a:spcAft>
              <a:buSzPct val="100000"/>
              <a:buChar char="○"/>
            </a:pPr>
            <a:r>
              <a:rPr lang="en"/>
              <a:t>Keep title brief</a:t>
            </a:r>
            <a:endParaRPr/>
          </a:p>
          <a:p>
            <a:pPr indent="-304165" lvl="1" marL="914400" rtl="0" algn="l">
              <a:spcBef>
                <a:spcPts val="0"/>
              </a:spcBef>
              <a:spcAft>
                <a:spcPts val="0"/>
              </a:spcAft>
              <a:buSzPct val="100000"/>
              <a:buChar char="○"/>
            </a:pPr>
            <a:r>
              <a:rPr lang="en"/>
              <a:t>Provide detailed description with:</a:t>
            </a:r>
            <a:endParaRPr/>
          </a:p>
          <a:p>
            <a:pPr indent="-304164" lvl="2" marL="1371600" rtl="0" algn="l">
              <a:spcBef>
                <a:spcPts val="0"/>
              </a:spcBef>
              <a:spcAft>
                <a:spcPts val="0"/>
              </a:spcAft>
              <a:buSzPct val="100000"/>
              <a:buChar char="■"/>
            </a:pPr>
            <a:r>
              <a:rPr lang="en"/>
              <a:t>Summary of key changes</a:t>
            </a:r>
            <a:endParaRPr/>
          </a:p>
          <a:p>
            <a:pPr indent="-304164" lvl="2" marL="1371600" rtl="0" algn="l">
              <a:spcBef>
                <a:spcPts val="0"/>
              </a:spcBef>
              <a:spcAft>
                <a:spcPts val="0"/>
              </a:spcAft>
              <a:buSzPct val="100000"/>
              <a:buChar char="■"/>
            </a:pPr>
            <a:r>
              <a:rPr lang="en"/>
              <a:t>Rationale</a:t>
            </a:r>
            <a:endParaRPr/>
          </a:p>
          <a:p>
            <a:pPr indent="-304164" lvl="2" marL="1371600" rtl="0" algn="l">
              <a:spcBef>
                <a:spcPts val="0"/>
              </a:spcBef>
              <a:spcAft>
                <a:spcPts val="0"/>
              </a:spcAft>
              <a:buSzPct val="100000"/>
              <a:buChar char="■"/>
            </a:pPr>
            <a:r>
              <a:rPr lang="en"/>
              <a:t>Link to issue</a:t>
            </a:r>
            <a:endParaRPr/>
          </a:p>
          <a:p>
            <a:pPr indent="-304164" lvl="2" marL="1371600" rtl="0" algn="l">
              <a:spcBef>
                <a:spcPts val="0"/>
              </a:spcBef>
              <a:spcAft>
                <a:spcPts val="0"/>
              </a:spcAft>
              <a:buSzPct val="100000"/>
              <a:buChar char="■"/>
            </a:pPr>
            <a:r>
              <a:rPr lang="en"/>
              <a:t>Any related links or information</a:t>
            </a:r>
            <a:endParaRPr/>
          </a:p>
          <a:p>
            <a:pPr indent="-304165" lvl="1" marL="914400" rtl="0" algn="l">
              <a:spcBef>
                <a:spcPts val="0"/>
              </a:spcBef>
              <a:spcAft>
                <a:spcPts val="0"/>
              </a:spcAft>
              <a:buSzPct val="100000"/>
              <a:buChar char="○"/>
            </a:pPr>
            <a:r>
              <a:rPr lang="en"/>
              <a:t>If work in progress, create it as a draft</a:t>
            </a:r>
            <a:endParaRPr/>
          </a:p>
        </p:txBody>
      </p:sp>
      <p:pic>
        <p:nvPicPr>
          <p:cNvPr id="84" name="Google Shape;84;p17"/>
          <p:cNvPicPr preferRelativeResize="0"/>
          <p:nvPr/>
        </p:nvPicPr>
        <p:blipFill>
          <a:blip r:embed="rId3">
            <a:alphaModFix/>
          </a:blip>
          <a:stretch>
            <a:fillRect/>
          </a:stretch>
        </p:blipFill>
        <p:spPr>
          <a:xfrm rot="5400000">
            <a:off x="4724398" y="971552"/>
            <a:ext cx="4267203" cy="3200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process</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Automated checks</a:t>
            </a:r>
            <a:endParaRPr/>
          </a:p>
          <a:p>
            <a:pPr indent="-317500" lvl="1" marL="914400" rtl="0" algn="l">
              <a:spcBef>
                <a:spcPts val="0"/>
              </a:spcBef>
              <a:spcAft>
                <a:spcPts val="0"/>
              </a:spcAft>
              <a:buSzPts val="1400"/>
              <a:buChar char="○"/>
            </a:pPr>
            <a:r>
              <a:rPr lang="en"/>
              <a:t>CircleCI (rubocop, rspec, code coverage, etc.)</a:t>
            </a:r>
            <a:endParaRPr/>
          </a:p>
          <a:p>
            <a:pPr indent="-317500" lvl="1" marL="914400" rtl="0" algn="l">
              <a:spcBef>
                <a:spcPts val="0"/>
              </a:spcBef>
              <a:spcAft>
                <a:spcPts val="0"/>
              </a:spcAft>
              <a:buSzPts val="1400"/>
              <a:buChar char="○"/>
            </a:pPr>
            <a:r>
              <a:rPr lang="en"/>
              <a:t>Hound (JS lint)</a:t>
            </a:r>
            <a:endParaRPr/>
          </a:p>
          <a:p>
            <a:pPr indent="-317500" lvl="1" marL="914400" rtl="0" algn="l">
              <a:spcBef>
                <a:spcPts val="0"/>
              </a:spcBef>
              <a:spcAft>
                <a:spcPts val="0"/>
              </a:spcAft>
              <a:buSzPts val="1400"/>
              <a:buChar char="○"/>
            </a:pPr>
            <a:r>
              <a:rPr lang="en"/>
              <a:t>Other checks</a:t>
            </a:r>
            <a:endParaRPr/>
          </a:p>
          <a:p>
            <a:pPr indent="-342900" lvl="0" marL="457200" rtl="0" algn="l">
              <a:spcBef>
                <a:spcPts val="0"/>
              </a:spcBef>
              <a:spcAft>
                <a:spcPts val="0"/>
              </a:spcAft>
              <a:buSzPts val="1800"/>
              <a:buAutoNum type="arabicPeriod"/>
            </a:pPr>
            <a:r>
              <a:rPr lang="en"/>
              <a:t>Submitter fixes any issues</a:t>
            </a:r>
            <a:endParaRPr/>
          </a:p>
          <a:p>
            <a:pPr indent="-342900" lvl="0" marL="457200" rtl="0" algn="l">
              <a:spcBef>
                <a:spcPts val="0"/>
              </a:spcBef>
              <a:spcAft>
                <a:spcPts val="0"/>
              </a:spcAft>
              <a:buSzPts val="1800"/>
              <a:buAutoNum type="arabicPeriod"/>
            </a:pPr>
            <a:r>
              <a:rPr lang="en"/>
              <a:t>Code review</a:t>
            </a:r>
            <a:endParaRPr/>
          </a:p>
          <a:p>
            <a:pPr indent="-317500" lvl="1" marL="914400" rtl="0" algn="l">
              <a:spcBef>
                <a:spcPts val="0"/>
              </a:spcBef>
              <a:spcAft>
                <a:spcPts val="0"/>
              </a:spcAft>
              <a:buSzPts val="1400"/>
              <a:buChar char="○"/>
            </a:pPr>
            <a:r>
              <a:rPr lang="en"/>
              <a:t>Check for CLA on file</a:t>
            </a:r>
            <a:endParaRPr/>
          </a:p>
          <a:p>
            <a:pPr indent="-317500" lvl="1" marL="914400" rtl="0" algn="l">
              <a:spcBef>
                <a:spcPts val="0"/>
              </a:spcBef>
              <a:spcAft>
                <a:spcPts val="0"/>
              </a:spcAft>
              <a:buSzPts val="1400"/>
              <a:buChar char="○"/>
            </a:pPr>
            <a:r>
              <a:rPr lang="en"/>
              <a:t>Check for backwards compatibility</a:t>
            </a:r>
            <a:endParaRPr/>
          </a:p>
          <a:p>
            <a:pPr indent="-317500" lvl="1" marL="914400" rtl="0" algn="l">
              <a:spcBef>
                <a:spcPts val="0"/>
              </a:spcBef>
              <a:spcAft>
                <a:spcPts val="0"/>
              </a:spcAft>
              <a:buSzPts val="1400"/>
              <a:buChar char="○"/>
            </a:pPr>
            <a:r>
              <a:rPr lang="en"/>
              <a:t>Suggest improvements (avoiding scope creep)</a:t>
            </a:r>
            <a:endParaRPr/>
          </a:p>
          <a:p>
            <a:pPr indent="-317500" lvl="1" marL="914400" rtl="0" algn="l">
              <a:spcBef>
                <a:spcPts val="0"/>
              </a:spcBef>
              <a:spcAft>
                <a:spcPts val="0"/>
              </a:spcAft>
              <a:buSzPts val="1400"/>
              <a:buChar char="○"/>
            </a:pPr>
            <a:r>
              <a:rPr lang="en"/>
              <a:t>Ask questions</a:t>
            </a:r>
            <a:endParaRPr/>
          </a:p>
          <a:p>
            <a:pPr indent="-342900" lvl="0" marL="457200" rtl="0" algn="l">
              <a:spcBef>
                <a:spcPts val="0"/>
              </a:spcBef>
              <a:spcAft>
                <a:spcPts val="0"/>
              </a:spcAft>
              <a:buSzPts val="1800"/>
              <a:buAutoNum type="arabicPeriod"/>
            </a:pPr>
            <a:r>
              <a:rPr lang="en"/>
              <a:t>Submitter responds and makes changes</a:t>
            </a:r>
            <a:endParaRPr/>
          </a:p>
          <a:p>
            <a:pPr indent="-342900" lvl="0" marL="457200" rtl="0" algn="l">
              <a:spcBef>
                <a:spcPts val="0"/>
              </a:spcBef>
              <a:spcAft>
                <a:spcPts val="0"/>
              </a:spcAft>
              <a:buSzPts val="1800"/>
              <a:buAutoNum type="arabicPeriod"/>
            </a:pPr>
            <a:r>
              <a:rPr lang="en"/>
              <a:t>Reviewer approves</a:t>
            </a:r>
            <a:endParaRPr/>
          </a:p>
          <a:p>
            <a:pPr indent="-317500" lvl="1" marL="914400" rtl="0" algn="l">
              <a:spcBef>
                <a:spcPts val="0"/>
              </a:spcBef>
              <a:spcAft>
                <a:spcPts val="0"/>
              </a:spcAft>
              <a:buSzPts val="1400"/>
              <a:buChar char="○"/>
            </a:pPr>
            <a:r>
              <a:rPr lang="en"/>
              <a:t>Waits until automated checks pass</a:t>
            </a:r>
            <a:endParaRPr/>
          </a:p>
          <a:p>
            <a:pPr indent="-317500" lvl="1" marL="914400" rtl="0" algn="l">
              <a:spcBef>
                <a:spcPts val="0"/>
              </a:spcBef>
              <a:spcAft>
                <a:spcPts val="0"/>
              </a:spcAft>
              <a:buSzPts val="1400"/>
              <a:buChar char="○"/>
            </a:pPr>
            <a:r>
              <a:rPr lang="en"/>
              <a:t>Waits until discussion finished</a:t>
            </a:r>
            <a:endParaRPr/>
          </a:p>
        </p:txBody>
      </p:sp>
      <p:pic>
        <p:nvPicPr>
          <p:cNvPr id="91" name="Google Shape;91;p18"/>
          <p:cNvPicPr preferRelativeResize="0"/>
          <p:nvPr/>
        </p:nvPicPr>
        <p:blipFill>
          <a:blip r:embed="rId3">
            <a:alphaModFix/>
          </a:blip>
          <a:stretch>
            <a:fillRect/>
          </a:stretch>
        </p:blipFill>
        <p:spPr>
          <a:xfrm rot="5400000">
            <a:off x="4724398" y="971552"/>
            <a:ext cx="4267203" cy="3200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Merging and Releasing</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Merge pull request</a:t>
            </a:r>
            <a:endParaRPr/>
          </a:p>
          <a:p>
            <a:pPr indent="-317500" lvl="1" marL="914400" rtl="0" algn="l">
              <a:spcBef>
                <a:spcPts val="0"/>
              </a:spcBef>
              <a:spcAft>
                <a:spcPts val="0"/>
              </a:spcAft>
              <a:buSzPts val="1400"/>
              <a:buChar char="○"/>
            </a:pPr>
            <a:r>
              <a:rPr lang="en"/>
              <a:t>Once approved, </a:t>
            </a:r>
            <a:r>
              <a:rPr lang="en" u="sng"/>
              <a:t>anyone</a:t>
            </a:r>
            <a:r>
              <a:rPr lang="en"/>
              <a:t> can merge</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lang="en"/>
              <a:t>Once merged it still needs to be released...</a:t>
            </a:r>
            <a:endParaRPr/>
          </a:p>
          <a:p>
            <a:pPr indent="-342900" lvl="0" marL="457200" rtl="0" algn="l">
              <a:spcBef>
                <a:spcPts val="1200"/>
              </a:spcBef>
              <a:spcAft>
                <a:spcPts val="0"/>
              </a:spcAft>
              <a:buSzPts val="1800"/>
              <a:buAutoNum type="arabicPeriod"/>
            </a:pPr>
            <a:r>
              <a:rPr lang="en"/>
              <a:t>Create pull request to bump version number</a:t>
            </a:r>
            <a:endParaRPr/>
          </a:p>
          <a:p>
            <a:pPr indent="-342900" lvl="0" marL="457200" rtl="0" algn="l">
              <a:spcBef>
                <a:spcPts val="0"/>
              </a:spcBef>
              <a:spcAft>
                <a:spcPts val="0"/>
              </a:spcAft>
              <a:buSzPts val="1800"/>
              <a:buAutoNum type="arabicPeriod"/>
            </a:pPr>
            <a:r>
              <a:rPr lang="en"/>
              <a:t>Check with product owner</a:t>
            </a:r>
            <a:endParaRPr/>
          </a:p>
          <a:p>
            <a:pPr indent="-342900" lvl="0" marL="457200" rtl="0" algn="l">
              <a:spcBef>
                <a:spcPts val="0"/>
              </a:spcBef>
              <a:spcAft>
                <a:spcPts val="0"/>
              </a:spcAft>
              <a:buSzPts val="1800"/>
              <a:buAutoNum type="arabicPeriod"/>
            </a:pPr>
            <a:r>
              <a:rPr lang="en"/>
              <a:t>Once version number PR is merged, run `rake release`</a:t>
            </a:r>
            <a:endParaRPr/>
          </a:p>
          <a:p>
            <a:pPr indent="-317500" lvl="1" marL="914400" rtl="0" algn="l">
              <a:spcBef>
                <a:spcPts val="0"/>
              </a:spcBef>
              <a:spcAft>
                <a:spcPts val="0"/>
              </a:spcAft>
              <a:buSzPts val="1400"/>
              <a:buChar char="○"/>
            </a:pPr>
            <a:r>
              <a:rPr lang="en"/>
              <a:t>Needs rubygems.org permission</a:t>
            </a:r>
            <a:endParaRPr/>
          </a:p>
          <a:p>
            <a:pPr indent="-317500" lvl="1" marL="914400" rtl="0" algn="l">
              <a:spcBef>
                <a:spcPts val="0"/>
              </a:spcBef>
              <a:spcAft>
                <a:spcPts val="0"/>
              </a:spcAft>
              <a:buSzPts val="1400"/>
              <a:buChar char="○"/>
            </a:pPr>
            <a:r>
              <a:rPr lang="en"/>
              <a:t>See </a:t>
            </a:r>
            <a:r>
              <a:rPr lang="en" u="sng">
                <a:solidFill>
                  <a:schemeClr val="hlink"/>
                </a:solidFill>
                <a:hlinkClick r:id="rId3"/>
              </a:rPr>
              <a:t>https://github.com/samvera/maintenance/blob/main/script/grant_revoke_gem_authority.rb</a:t>
            </a:r>
            <a:r>
              <a:rPr lang="en"/>
              <a:t> </a:t>
            </a:r>
            <a:endParaRPr/>
          </a:p>
        </p:txBody>
      </p:sp>
      <p:pic>
        <p:nvPicPr>
          <p:cNvPr id="98" name="Google Shape;98;p19"/>
          <p:cNvPicPr preferRelativeResize="0"/>
          <p:nvPr/>
        </p:nvPicPr>
        <p:blipFill>
          <a:blip r:embed="rId4">
            <a:alphaModFix/>
          </a:blip>
          <a:stretch>
            <a:fillRect/>
          </a:stretch>
        </p:blipFill>
        <p:spPr>
          <a:xfrm rot="-5400000">
            <a:off x="6057276" y="809201"/>
            <a:ext cx="2913423" cy="218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Pull Request Tips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Create a draft pull request and get feedback early</a:t>
            </a:r>
            <a:endParaRPr/>
          </a:p>
          <a:p>
            <a:pPr indent="-342900" lvl="0" marL="457200" rtl="0" algn="l">
              <a:spcBef>
                <a:spcPts val="0"/>
              </a:spcBef>
              <a:spcAft>
                <a:spcPts val="0"/>
              </a:spcAft>
              <a:buSzPts val="1800"/>
              <a:buChar char="●"/>
            </a:pPr>
            <a:r>
              <a:rPr lang="en"/>
              <a:t>Don’t hesitate to ask for feedback / review</a:t>
            </a:r>
            <a:endParaRPr/>
          </a:p>
          <a:p>
            <a:pPr indent="-317500" lvl="1" marL="914400" rtl="0" algn="l">
              <a:spcBef>
                <a:spcPts val="0"/>
              </a:spcBef>
              <a:spcAft>
                <a:spcPts val="0"/>
              </a:spcAft>
              <a:buSzPts val="1400"/>
              <a:buChar char="○"/>
            </a:pPr>
            <a:r>
              <a:rPr lang="en"/>
              <a:t>slack, tech call, @mentions on github</a:t>
            </a:r>
            <a:endParaRPr/>
          </a:p>
          <a:p>
            <a:pPr indent="-342900" lvl="0" marL="457200" rtl="0" algn="l">
              <a:spcBef>
                <a:spcPts val="0"/>
              </a:spcBef>
              <a:spcAft>
                <a:spcPts val="0"/>
              </a:spcAft>
              <a:buSzPts val="1800"/>
              <a:buChar char="●"/>
            </a:pPr>
            <a:r>
              <a:rPr lang="en"/>
              <a:t>Bring your PR to review time during the tech call</a:t>
            </a:r>
            <a:endParaRPr/>
          </a:p>
          <a:p>
            <a:pPr indent="-342900" lvl="0" marL="457200" rtl="0" algn="l">
              <a:spcBef>
                <a:spcPts val="0"/>
              </a:spcBef>
              <a:spcAft>
                <a:spcPts val="0"/>
              </a:spcAft>
              <a:buSzPts val="1800"/>
              <a:buChar char="●"/>
            </a:pPr>
            <a:r>
              <a:rPr lang="en"/>
              <a:t>Reviewer from different partner if possible</a:t>
            </a:r>
            <a:endParaRPr/>
          </a:p>
          <a:p>
            <a:pPr indent="-342900" lvl="0" marL="457200" rtl="0" algn="l">
              <a:spcBef>
                <a:spcPts val="0"/>
              </a:spcBef>
              <a:spcAft>
                <a:spcPts val="0"/>
              </a:spcAft>
              <a:buSzPts val="1800"/>
              <a:buChar char="●"/>
            </a:pPr>
            <a:r>
              <a:rPr lang="en"/>
              <a:t>Many small PRs better than single huge PR</a:t>
            </a:r>
            <a:endParaRPr/>
          </a:p>
          <a:p>
            <a:pPr indent="-342900" lvl="0" marL="457200" rtl="0" algn="l">
              <a:spcBef>
                <a:spcPts val="0"/>
              </a:spcBef>
              <a:spcAft>
                <a:spcPts val="0"/>
              </a:spcAft>
              <a:buSzPts val="1800"/>
              <a:buChar char="●"/>
            </a:pPr>
            <a:r>
              <a:rPr lang="en"/>
              <a:t>Unrelated status check failures</a:t>
            </a:r>
            <a:endParaRPr/>
          </a:p>
          <a:p>
            <a:pPr indent="-317500" lvl="1" marL="914400" rtl="0" algn="l">
              <a:spcBef>
                <a:spcPts val="0"/>
              </a:spcBef>
              <a:spcAft>
                <a:spcPts val="0"/>
              </a:spcAft>
              <a:buSzPts val="1400"/>
              <a:buChar char="○"/>
            </a:pPr>
            <a:r>
              <a:rPr lang="en"/>
              <a:t>Put a comment in the pull request and/or ask for help</a:t>
            </a:r>
            <a:endParaRPr/>
          </a:p>
          <a:p>
            <a:pPr indent="-342900" lvl="0" marL="457200" rtl="0" algn="l">
              <a:spcBef>
                <a:spcPts val="0"/>
              </a:spcBef>
              <a:spcAft>
                <a:spcPts val="0"/>
              </a:spcAft>
              <a:buSzPts val="1800"/>
              <a:buChar char="●"/>
            </a:pPr>
            <a:r>
              <a:rPr lang="en"/>
              <a:t>Delete branch/fork after merging</a:t>
            </a:r>
            <a:endParaRPr/>
          </a:p>
          <a:p>
            <a:pPr indent="-342900" lvl="0" marL="457200" rtl="0" algn="l">
              <a:spcBef>
                <a:spcPts val="0"/>
              </a:spcBef>
              <a:spcAft>
                <a:spcPts val="0"/>
              </a:spcAft>
              <a:buSzPts val="1800"/>
              <a:buChar char="●"/>
            </a:pPr>
            <a:r>
              <a:rPr lang="en"/>
              <a:t>Pull requests are conversations</a:t>
            </a:r>
            <a:endParaRPr/>
          </a:p>
          <a:p>
            <a:pPr indent="-342900" lvl="0" marL="457200" rtl="0" algn="l">
              <a:spcBef>
                <a:spcPts val="0"/>
              </a:spcBef>
              <a:spcAft>
                <a:spcPts val="0"/>
              </a:spcAft>
              <a:buSzPts val="1800"/>
              <a:buChar char="●"/>
            </a:pPr>
            <a:r>
              <a:rPr lang="en" u="sng"/>
              <a:t>All</a:t>
            </a:r>
            <a:r>
              <a:rPr lang="en"/>
              <a:t> contributions welcome; </a:t>
            </a:r>
            <a:r>
              <a:rPr lang="en" u="sng"/>
              <a:t>All</a:t>
            </a:r>
            <a:r>
              <a:rPr lang="en"/>
              <a:t> reviewers welcome</a:t>
            </a:r>
            <a:endParaRPr/>
          </a:p>
        </p:txBody>
      </p:sp>
      <p:pic>
        <p:nvPicPr>
          <p:cNvPr id="105" name="Google Shape;105;p20"/>
          <p:cNvPicPr preferRelativeResize="0"/>
          <p:nvPr/>
        </p:nvPicPr>
        <p:blipFill>
          <a:blip r:embed="rId3">
            <a:alphaModFix/>
          </a:blip>
          <a:stretch>
            <a:fillRect/>
          </a:stretch>
        </p:blipFill>
        <p:spPr>
          <a:xfrm rot="5400000">
            <a:off x="5669280" y="1200162"/>
            <a:ext cx="3657600" cy="274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https://samvera.github.io/how-to-pr.html</a:t>
            </a:r>
            <a:r>
              <a:rPr lang="en"/>
              <a:t>	</a:t>
            </a:r>
            <a:endParaRPr/>
          </a:p>
          <a:p>
            <a:pPr indent="0" lvl="0" marL="0" rtl="0" algn="l">
              <a:spcBef>
                <a:spcPts val="1200"/>
              </a:spcBef>
              <a:spcAft>
                <a:spcPts val="0"/>
              </a:spcAft>
              <a:buNone/>
            </a:pPr>
            <a:r>
              <a:rPr lang="en" u="sng">
                <a:solidFill>
                  <a:schemeClr val="hlink"/>
                </a:solidFill>
                <a:hlinkClick r:id="rId4"/>
              </a:rPr>
              <a:t>https://github.com/samvera/maintenance/blob/main/CONTRIBUTING.md</a:t>
            </a:r>
            <a:endParaRPr/>
          </a:p>
          <a:p>
            <a:pPr indent="0" lvl="0" marL="0" rtl="0" algn="l">
              <a:spcBef>
                <a:spcPts val="1200"/>
              </a:spcBef>
              <a:spcAft>
                <a:spcPts val="0"/>
              </a:spcAft>
              <a:buNone/>
            </a:pPr>
            <a:r>
              <a:rPr lang="en" u="sng">
                <a:solidFill>
                  <a:schemeClr val="hlink"/>
                </a:solidFill>
                <a:hlinkClick r:id="rId5"/>
              </a:rPr>
              <a:t>https://samvera.github.io/review.html</a:t>
            </a:r>
            <a:endParaRPr/>
          </a:p>
          <a:p>
            <a:pPr indent="0" lvl="0" marL="0" rtl="0" algn="l">
              <a:spcBef>
                <a:spcPts val="1200"/>
              </a:spcBef>
              <a:spcAft>
                <a:spcPts val="0"/>
              </a:spcAft>
              <a:buNone/>
            </a:pPr>
            <a:r>
              <a:rPr lang="en" u="sng">
                <a:solidFill>
                  <a:schemeClr val="hlink"/>
                </a:solidFill>
                <a:hlinkClick r:id="rId6"/>
              </a:rPr>
              <a:t>https://samvera.github.io/pr-checklist.html</a:t>
            </a:r>
            <a:endParaRPr/>
          </a:p>
          <a:p>
            <a:pPr indent="0" lvl="0" marL="0" rtl="0" algn="l">
              <a:spcBef>
                <a:spcPts val="1200"/>
              </a:spcBef>
              <a:spcAft>
                <a:spcPts val="0"/>
              </a:spcAft>
              <a:buNone/>
            </a:pPr>
            <a:r>
              <a:rPr lang="en" u="sng">
                <a:solidFill>
                  <a:schemeClr val="hlink"/>
                </a:solidFill>
                <a:hlinkClick r:id="rId7"/>
              </a:rPr>
              <a:t>https://medium.com/@sandya.sankarram/unlearning-toxic-behaviors-in-a-code-review-culture-b7c295452a3c</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